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Montserrat"/>
      <p:regular r:id="rId42"/>
      <p:bold r:id="rId43"/>
      <p:italic r:id="rId44"/>
      <p:boldItalic r:id="rId45"/>
    </p:embeddedFont>
    <p:embeddedFont>
      <p:font typeface="Lato"/>
      <p:regular r:id="rId46"/>
      <p:bold r:id="rId47"/>
      <p:italic r:id="rId48"/>
      <p:boldItalic r:id="rId49"/>
    </p:embeddedFont>
    <p:embeddedFont>
      <p:font typeface="Montserrat Medium"/>
      <p:regular r:id="rId50"/>
      <p:bold r:id="rId51"/>
      <p:italic r:id="rId52"/>
      <p:boldItalic r:id="rId53"/>
    </p:embeddedFont>
    <p:embeddedFont>
      <p:font typeface="Montserrat ExtraBold"/>
      <p:bold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regular.fntdata"/><Relationship Id="rId41" Type="http://schemas.openxmlformats.org/officeDocument/2006/relationships/slide" Target="slides/slide36.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Medium-bold.fntdata"/><Relationship Id="rId50" Type="http://schemas.openxmlformats.org/officeDocument/2006/relationships/font" Target="fonts/MontserratMedium-regular.fntdata"/><Relationship Id="rId53" Type="http://schemas.openxmlformats.org/officeDocument/2006/relationships/font" Target="fonts/MontserratMedium-boldItalic.fntdata"/><Relationship Id="rId52" Type="http://schemas.openxmlformats.org/officeDocument/2006/relationships/font" Target="fonts/MontserratMedium-italic.fntdata"/><Relationship Id="rId11" Type="http://schemas.openxmlformats.org/officeDocument/2006/relationships/slide" Target="slides/slide6.xml"/><Relationship Id="rId55" Type="http://schemas.openxmlformats.org/officeDocument/2006/relationships/font" Target="fonts/MontserratExtraBold-boldItalic.fntdata"/><Relationship Id="rId10" Type="http://schemas.openxmlformats.org/officeDocument/2006/relationships/slide" Target="slides/slide5.xml"/><Relationship Id="rId54" Type="http://schemas.openxmlformats.org/officeDocument/2006/relationships/font" Target="fonts/MontserratExtraBo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aa5e91b3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aa5e91b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aa5e91b3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aa5e91b3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aa5e91b3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aa5e91b3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aa5e91b3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aa5e91b3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aa5e91b3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aa5e91b3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aa5e91b3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aa5e91b3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aa5e91b3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aa5e91b3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aa5e91b3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aa5e91b3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aa5e91b3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aa5e91b3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aa5e91b3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aa5e91b3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fd7eed34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fd7eed34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aa5e91b3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2aa5e91b3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aa5e91b3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aa5e91b3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aa5e91b3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aa5e91b3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aa5e91b3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aa5e91b3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98b06d4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98b06d4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aa5e91b3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aa5e91b3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aa5e91b36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aa5e91b36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aa5e91b3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aa5e91b3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aa5e91b3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aa5e91b3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aa5e91b3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aa5e91b3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6d139b0d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6d139b0d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aa5e91b3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aa5e91b3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aa5e91b36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2aa5e91b36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aa5e91b3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aa5e91b3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aa5e91b36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aa5e91b36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c34e36cd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c34e36cd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c34e36cd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c34e36cd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c34e36cd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1c34e36cd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74abb7bf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74abb7bf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6d139b0d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6d139b0d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74abb7b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74abb7b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aa5e91b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aa5e91b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aa5e91b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aa5e91b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aa5e91b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aa5e91b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3.gif"/><Relationship Id="rId5" Type="http://schemas.openxmlformats.org/officeDocument/2006/relationships/image" Target="../media/image14.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1.gif"/><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1.gif"/><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1.gif"/><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1.gif"/><Relationship Id="rId6" Type="http://schemas.openxmlformats.org/officeDocument/2006/relationships/image" Target="../media/image23.png"/><Relationship Id="rId7"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1.gif"/><Relationship Id="rId6" Type="http://schemas.openxmlformats.org/officeDocument/2006/relationships/image" Target="../media/image24.png"/><Relationship Id="rId7"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1.gif"/><Relationship Id="rId6" Type="http://schemas.openxmlformats.org/officeDocument/2006/relationships/image" Target="../media/image29.png"/><Relationship Id="rId7"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31.png"/><Relationship Id="rId5" Type="http://schemas.openxmlformats.org/officeDocument/2006/relationships/image" Target="../media/image21.gif"/><Relationship Id="rId6" Type="http://schemas.openxmlformats.org/officeDocument/2006/relationships/image" Target="../media/image42.png"/><Relationship Id="rId7"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1.gif"/><Relationship Id="rId11" Type="http://schemas.openxmlformats.org/officeDocument/2006/relationships/image" Target="../media/image19.png"/><Relationship Id="rId10" Type="http://schemas.openxmlformats.org/officeDocument/2006/relationships/hyperlink" Target="https://drive.google.com/file/d/1QmO7oaTK5GUO-ADpI1MYMZaAvrueYrS_/view?usp=sharing" TargetMode="External"/><Relationship Id="rId9" Type="http://schemas.openxmlformats.org/officeDocument/2006/relationships/image" Target="../media/image23.png"/><Relationship Id="rId5" Type="http://schemas.openxmlformats.org/officeDocument/2006/relationships/image" Target="../media/image41.png"/><Relationship Id="rId6"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33.gif"/><Relationship Id="rId5" Type="http://schemas.openxmlformats.org/officeDocument/2006/relationships/image" Target="../media/image34.png"/><Relationship Id="rId6"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3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6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40.png"/><Relationship Id="rId9"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39.png"/><Relationship Id="rId7" Type="http://schemas.openxmlformats.org/officeDocument/2006/relationships/image" Target="../media/image45.png"/><Relationship Id="rId8"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52.png"/><Relationship Id="rId5"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49.png"/><Relationship Id="rId5"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49.png"/><Relationship Id="rId5"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60.png"/><Relationship Id="rId5" Type="http://schemas.openxmlformats.org/officeDocument/2006/relationships/image" Target="../media/image53.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50.png"/><Relationship Id="rId9"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56.png"/><Relationship Id="rId7" Type="http://schemas.openxmlformats.org/officeDocument/2006/relationships/image" Target="../media/image61.png"/><Relationship Id="rId8"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hyperlink" Target="https://en.wikipedia.org/wiki/Turing_machine" TargetMode="External"/><Relationship Id="rId5" Type="http://schemas.openxmlformats.org/officeDocument/2006/relationships/image" Target="../media/image6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502100" y="2139750"/>
            <a:ext cx="70887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rgbClr val="0072BC"/>
                </a:solidFill>
                <a:latin typeface="Montserrat ExtraBold"/>
                <a:ea typeface="Montserrat ExtraBold"/>
                <a:cs typeface="Montserrat ExtraBold"/>
                <a:sym typeface="Montserrat ExtraBold"/>
              </a:rPr>
              <a:t>Data structures - Trees and Graphs - Week 3</a:t>
            </a:r>
            <a:endParaRPr sz="4500">
              <a:solidFill>
                <a:srgbClr val="0072BC"/>
              </a:solidFill>
              <a:latin typeface="Montserrat ExtraBold"/>
              <a:ea typeface="Montserrat ExtraBold"/>
              <a:cs typeface="Montserrat ExtraBold"/>
              <a:sym typeface="Montserrat ExtraBold"/>
            </a:endParaRPr>
          </a:p>
        </p:txBody>
      </p:sp>
      <p:sp>
        <p:nvSpPr>
          <p:cNvPr id="55" name="Google Shape;55;p13"/>
          <p:cNvSpPr txBox="1"/>
          <p:nvPr/>
        </p:nvSpPr>
        <p:spPr>
          <a:xfrm>
            <a:off x="4184300" y="4538450"/>
            <a:ext cx="4459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1C92D1"/>
                </a:solidFill>
                <a:latin typeface="Montserrat"/>
                <a:ea typeface="Montserrat"/>
                <a:cs typeface="Montserrat"/>
                <a:sym typeface="Montserrat"/>
              </a:rPr>
              <a:t>Prof. Paulo Fernandes, Ph.D.</a:t>
            </a:r>
            <a:endParaRPr>
              <a:solidFill>
                <a:srgbClr val="1C92D1"/>
              </a:solidFill>
              <a:latin typeface="Montserrat"/>
              <a:ea typeface="Montserrat"/>
              <a:cs typeface="Montserrat"/>
              <a:sym typeface="Montserrat"/>
            </a:endParaRPr>
          </a:p>
        </p:txBody>
      </p:sp>
      <p:sp>
        <p:nvSpPr>
          <p:cNvPr id="56" name="Google Shape;56;p13"/>
          <p:cNvSpPr txBox="1"/>
          <p:nvPr/>
        </p:nvSpPr>
        <p:spPr>
          <a:xfrm>
            <a:off x="502100" y="1228225"/>
            <a:ext cx="552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CSC6013 - Algorithms and Discrete Structures</a:t>
            </a:r>
            <a:endParaRPr sz="1800">
              <a:solidFill>
                <a:srgbClr val="1C92D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134" name="Google Shape;134;p22"/>
          <p:cNvSpPr txBox="1"/>
          <p:nvPr/>
        </p:nvSpPr>
        <p:spPr>
          <a:xfrm>
            <a:off x="3495325" y="1099675"/>
            <a:ext cx="55551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Number of children</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Limited number (Unlimited is rare)</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Binary trees - two children at most</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i="1" lang="en" sz="1600">
                <a:solidFill>
                  <a:srgbClr val="003767"/>
                </a:solidFill>
                <a:latin typeface="Montserrat"/>
                <a:ea typeface="Montserrat"/>
                <a:cs typeface="Montserrat"/>
                <a:sym typeface="Montserrat"/>
              </a:rPr>
              <a:t>N</a:t>
            </a:r>
            <a:r>
              <a:rPr lang="en" sz="1600">
                <a:solidFill>
                  <a:srgbClr val="003767"/>
                </a:solidFill>
                <a:latin typeface="Montserrat"/>
                <a:ea typeface="Montserrat"/>
                <a:cs typeface="Montserrat"/>
                <a:sym typeface="Montserrat"/>
              </a:rPr>
              <a:t>-ary trees - </a:t>
            </a:r>
            <a:r>
              <a:rPr i="1" lang="en" sz="1600">
                <a:solidFill>
                  <a:srgbClr val="003767"/>
                </a:solidFill>
                <a:latin typeface="Montserrat"/>
                <a:ea typeface="Montserrat"/>
                <a:cs typeface="Montserrat"/>
                <a:sym typeface="Montserrat"/>
              </a:rPr>
              <a:t>N</a:t>
            </a:r>
            <a:r>
              <a:rPr lang="en" sz="1600">
                <a:solidFill>
                  <a:srgbClr val="003767"/>
                </a:solidFill>
                <a:latin typeface="Montserrat"/>
                <a:ea typeface="Montserrat"/>
                <a:cs typeface="Montserrat"/>
                <a:sym typeface="Montserrat"/>
              </a:rPr>
              <a:t> children at most</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Fulfillment</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Full</a:t>
            </a:r>
            <a:r>
              <a:rPr lang="en" sz="1600">
                <a:solidFill>
                  <a:srgbClr val="003767"/>
                </a:solidFill>
                <a:latin typeface="Montserrat"/>
                <a:ea typeface="Montserrat"/>
                <a:cs typeface="Montserrat"/>
                <a:sym typeface="Montserrat"/>
              </a:rPr>
              <a:t> - </a:t>
            </a:r>
            <a:r>
              <a:rPr i="1" lang="en" sz="1600">
                <a:solidFill>
                  <a:srgbClr val="003767"/>
                </a:solidFill>
                <a:latin typeface="Montserrat"/>
                <a:ea typeface="Montserrat"/>
                <a:cs typeface="Montserrat"/>
                <a:sym typeface="Montserrat"/>
              </a:rPr>
              <a:t>N</a:t>
            </a:r>
            <a:r>
              <a:rPr lang="en" sz="1600">
                <a:solidFill>
                  <a:srgbClr val="003767"/>
                </a:solidFill>
                <a:latin typeface="Montserrat"/>
                <a:ea typeface="Montserrat"/>
                <a:cs typeface="Montserrat"/>
                <a:sym typeface="Montserrat"/>
              </a:rPr>
              <a:t> or zero children per node</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Complete</a:t>
            </a:r>
            <a:r>
              <a:rPr lang="en" sz="1600">
                <a:solidFill>
                  <a:srgbClr val="003767"/>
                </a:solidFill>
                <a:latin typeface="Montserrat"/>
                <a:ea typeface="Montserrat"/>
                <a:cs typeface="Montserrat"/>
                <a:sym typeface="Montserrat"/>
              </a:rPr>
              <a:t> - all levels fully filled, except the last one in which all nodes are left sided</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Perfect </a:t>
            </a:r>
            <a:r>
              <a:rPr lang="en" sz="1600">
                <a:solidFill>
                  <a:srgbClr val="003767"/>
                </a:solidFill>
                <a:latin typeface="Montserrat"/>
                <a:ea typeface="Montserrat"/>
                <a:cs typeface="Montserrat"/>
                <a:sym typeface="Montserrat"/>
              </a:rPr>
              <a:t>- all internal nodes filled and all leaves are at the same depth</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Balanced </a:t>
            </a:r>
            <a:r>
              <a:rPr lang="en" sz="1600">
                <a:solidFill>
                  <a:srgbClr val="003767"/>
                </a:solidFill>
                <a:latin typeface="Montserrat"/>
                <a:ea typeface="Montserrat"/>
                <a:cs typeface="Montserrat"/>
                <a:sym typeface="Montserrat"/>
              </a:rPr>
              <a:t>- height of subtrees of every node may differ by at most 1</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Degenerated </a:t>
            </a:r>
            <a:r>
              <a:rPr lang="en" sz="1600">
                <a:solidFill>
                  <a:srgbClr val="003767"/>
                </a:solidFill>
                <a:latin typeface="Montserrat"/>
                <a:ea typeface="Montserrat"/>
                <a:cs typeface="Montserrat"/>
                <a:sym typeface="Montserrat"/>
              </a:rPr>
              <a:t>- all nodes with 1 or 0 children</a:t>
            </a:r>
            <a:endParaRPr sz="1600">
              <a:solidFill>
                <a:srgbClr val="003767"/>
              </a:solidFill>
              <a:latin typeface="Montserrat"/>
              <a:ea typeface="Montserrat"/>
              <a:cs typeface="Montserrat"/>
              <a:sym typeface="Montserrat"/>
            </a:endParaRPr>
          </a:p>
        </p:txBody>
      </p:sp>
      <p:sp>
        <p:nvSpPr>
          <p:cNvPr id="135" name="Google Shape;135;p22"/>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How many kinds of trees in CS?</a:t>
            </a:r>
            <a:endParaRPr b="1" sz="1600">
              <a:solidFill>
                <a:srgbClr val="0072BC"/>
              </a:solidFill>
              <a:latin typeface="Montserrat"/>
              <a:ea typeface="Montserrat"/>
              <a:cs typeface="Montserrat"/>
              <a:sym typeface="Montserrat"/>
            </a:endParaRPr>
          </a:p>
        </p:txBody>
      </p:sp>
      <p:sp>
        <p:nvSpPr>
          <p:cNvPr id="136" name="Google Shape;136;p22"/>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137" name="Google Shape;137;p22"/>
          <p:cNvPicPr preferRelativeResize="0"/>
          <p:nvPr/>
        </p:nvPicPr>
        <p:blipFill>
          <a:blip r:embed="rId4">
            <a:alphaModFix/>
          </a:blip>
          <a:stretch>
            <a:fillRect/>
          </a:stretch>
        </p:blipFill>
        <p:spPr>
          <a:xfrm>
            <a:off x="1831225" y="2115650"/>
            <a:ext cx="1787450" cy="1119600"/>
          </a:xfrm>
          <a:prstGeom prst="rect">
            <a:avLst/>
          </a:prstGeom>
          <a:noFill/>
          <a:ln>
            <a:noFill/>
          </a:ln>
        </p:spPr>
      </p:pic>
      <p:pic>
        <p:nvPicPr>
          <p:cNvPr id="138" name="Google Shape;138;p22"/>
          <p:cNvPicPr preferRelativeResize="0"/>
          <p:nvPr/>
        </p:nvPicPr>
        <p:blipFill>
          <a:blip r:embed="rId5">
            <a:alphaModFix/>
          </a:blip>
          <a:stretch>
            <a:fillRect/>
          </a:stretch>
        </p:blipFill>
        <p:spPr>
          <a:xfrm>
            <a:off x="1715313" y="3287250"/>
            <a:ext cx="1562079" cy="1119600"/>
          </a:xfrm>
          <a:prstGeom prst="rect">
            <a:avLst/>
          </a:prstGeom>
          <a:noFill/>
          <a:ln>
            <a:noFill/>
          </a:ln>
        </p:spPr>
      </p:pic>
      <p:pic>
        <p:nvPicPr>
          <p:cNvPr id="139" name="Google Shape;139;p22"/>
          <p:cNvPicPr preferRelativeResize="0"/>
          <p:nvPr/>
        </p:nvPicPr>
        <p:blipFill>
          <a:blip r:embed="rId6">
            <a:alphaModFix/>
          </a:blip>
          <a:stretch>
            <a:fillRect/>
          </a:stretch>
        </p:blipFill>
        <p:spPr>
          <a:xfrm>
            <a:off x="3360325" y="3287250"/>
            <a:ext cx="553143" cy="1119600"/>
          </a:xfrm>
          <a:prstGeom prst="rect">
            <a:avLst/>
          </a:prstGeom>
          <a:noFill/>
          <a:ln>
            <a:noFill/>
          </a:ln>
        </p:spPr>
      </p:pic>
      <p:pic>
        <p:nvPicPr>
          <p:cNvPr id="140" name="Google Shape;140;p22"/>
          <p:cNvPicPr preferRelativeResize="0"/>
          <p:nvPr/>
        </p:nvPicPr>
        <p:blipFill>
          <a:blip r:embed="rId7">
            <a:alphaModFix/>
          </a:blip>
          <a:stretch>
            <a:fillRect/>
          </a:stretch>
        </p:blipFill>
        <p:spPr>
          <a:xfrm>
            <a:off x="8010100" y="842625"/>
            <a:ext cx="1040326" cy="695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pic>
        <p:nvPicPr>
          <p:cNvPr id="145" name="Google Shape;145;p23"/>
          <p:cNvPicPr preferRelativeResize="0"/>
          <p:nvPr/>
        </p:nvPicPr>
        <p:blipFill>
          <a:blip r:embed="rId4">
            <a:alphaModFix/>
          </a:blip>
          <a:stretch>
            <a:fillRect/>
          </a:stretch>
        </p:blipFill>
        <p:spPr>
          <a:xfrm>
            <a:off x="725225" y="2174200"/>
            <a:ext cx="2542392" cy="2178675"/>
          </a:xfrm>
          <a:prstGeom prst="rect">
            <a:avLst/>
          </a:prstGeom>
          <a:noFill/>
          <a:ln>
            <a:noFill/>
          </a:ln>
        </p:spPr>
      </p:pic>
      <p:pic>
        <p:nvPicPr>
          <p:cNvPr id="146" name="Google Shape;146;p23"/>
          <p:cNvPicPr preferRelativeResize="0"/>
          <p:nvPr/>
        </p:nvPicPr>
        <p:blipFill>
          <a:blip r:embed="rId5">
            <a:alphaModFix/>
          </a:blip>
          <a:stretch>
            <a:fillRect/>
          </a:stretch>
        </p:blipFill>
        <p:spPr>
          <a:xfrm>
            <a:off x="3572173" y="3375825"/>
            <a:ext cx="5181826" cy="1603525"/>
          </a:xfrm>
          <a:prstGeom prst="rect">
            <a:avLst/>
          </a:prstGeom>
          <a:noFill/>
          <a:ln>
            <a:noFill/>
          </a:ln>
        </p:spPr>
      </p:pic>
      <p:pic>
        <p:nvPicPr>
          <p:cNvPr id="147" name="Google Shape;147;p23"/>
          <p:cNvPicPr preferRelativeResize="0"/>
          <p:nvPr/>
        </p:nvPicPr>
        <p:blipFill>
          <a:blip r:embed="rId6">
            <a:alphaModFix/>
          </a:blip>
          <a:stretch>
            <a:fillRect/>
          </a:stretch>
        </p:blipFill>
        <p:spPr>
          <a:xfrm>
            <a:off x="7897225" y="823725"/>
            <a:ext cx="1173951" cy="1124575"/>
          </a:xfrm>
          <a:prstGeom prst="rect">
            <a:avLst/>
          </a:prstGeom>
          <a:noFill/>
          <a:ln>
            <a:noFill/>
          </a:ln>
        </p:spPr>
      </p:pic>
      <p:sp>
        <p:nvSpPr>
          <p:cNvPr id="148" name="Google Shape;148;p23"/>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149" name="Google Shape;149;p23"/>
          <p:cNvSpPr txBox="1"/>
          <p:nvPr/>
        </p:nvSpPr>
        <p:spPr>
          <a:xfrm>
            <a:off x="3495325" y="1099675"/>
            <a:ext cx="51819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W</a:t>
            </a:r>
            <a:r>
              <a:rPr lang="en" sz="1600">
                <a:solidFill>
                  <a:srgbClr val="003767"/>
                </a:solidFill>
                <a:latin typeface="Montserrat"/>
                <a:ea typeface="Montserrat"/>
                <a:cs typeface="Montserrat"/>
                <a:sym typeface="Montserrat"/>
              </a:rPr>
              <a:t>ays to visit a tree</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Breadth-first - look for nodes in levels</a:t>
            </a:r>
            <a:endParaRPr sz="1600">
              <a:solidFill>
                <a:srgbClr val="003767"/>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Depth-first - look recursively</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Preorder - visit node, than children</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Postorder - visit children, than node</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Inorder - visit first child, than node, than next child(s)</a:t>
            </a:r>
            <a:endParaRPr sz="1600">
              <a:solidFill>
                <a:srgbClr val="003767"/>
              </a:solidFill>
              <a:latin typeface="Montserrat"/>
              <a:ea typeface="Montserrat"/>
              <a:cs typeface="Montserrat"/>
              <a:sym typeface="Montserrat"/>
            </a:endParaRPr>
          </a:p>
        </p:txBody>
      </p:sp>
      <p:sp>
        <p:nvSpPr>
          <p:cNvPr id="150" name="Google Shape;150;p23"/>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b="1" lang="en" sz="1600">
                <a:solidFill>
                  <a:srgbClr val="0072BC"/>
                </a:solidFill>
                <a:latin typeface="Montserrat"/>
                <a:ea typeface="Montserrat"/>
                <a:cs typeface="Montserrat"/>
                <a:sym typeface="Montserrat"/>
              </a:rPr>
              <a:t>Tree traversals</a:t>
            </a:r>
            <a:endParaRPr b="1" sz="1600">
              <a:solidFill>
                <a:srgbClr val="0072BC"/>
              </a:solidFill>
              <a:latin typeface="Montserrat"/>
              <a:ea typeface="Montserrat"/>
              <a:cs typeface="Montserrat"/>
              <a:sym typeface="Montserrat"/>
            </a:endParaRPr>
          </a:p>
        </p:txBody>
      </p:sp>
      <p:sp>
        <p:nvSpPr>
          <p:cNvPr id="151" name="Google Shape;151;p23"/>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sp>
        <p:nvSpPr>
          <p:cNvPr id="152" name="Google Shape;152;p23"/>
          <p:cNvSpPr txBox="1"/>
          <p:nvPr/>
        </p:nvSpPr>
        <p:spPr>
          <a:xfrm>
            <a:off x="7565800" y="1795625"/>
            <a:ext cx="913800" cy="225900"/>
          </a:xfrm>
          <a:prstGeom prst="rect">
            <a:avLst/>
          </a:prstGeom>
          <a:solidFill>
            <a:srgbClr val="F4CCCC"/>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level order</a:t>
            </a:r>
            <a:endParaRPr sz="1000">
              <a:latin typeface="Lato"/>
              <a:ea typeface="Lato"/>
              <a:cs typeface="Lato"/>
              <a:sym typeface="Lato"/>
            </a:endParaRPr>
          </a:p>
        </p:txBody>
      </p:sp>
      <p:sp>
        <p:nvSpPr>
          <p:cNvPr id="153" name="Google Shape;153;p23"/>
          <p:cNvSpPr txBox="1"/>
          <p:nvPr/>
        </p:nvSpPr>
        <p:spPr>
          <a:xfrm>
            <a:off x="7005700" y="4687075"/>
            <a:ext cx="913800" cy="225900"/>
          </a:xfrm>
          <a:prstGeom prst="rect">
            <a:avLst/>
          </a:prstGeom>
          <a:solidFill>
            <a:srgbClr val="F4CCCC"/>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inorder</a:t>
            </a:r>
            <a:endParaRPr sz="1000">
              <a:latin typeface="Lato"/>
              <a:ea typeface="Lato"/>
              <a:cs typeface="Lato"/>
              <a:sym typeface="Lato"/>
            </a:endParaRPr>
          </a:p>
        </p:txBody>
      </p:sp>
      <p:sp>
        <p:nvSpPr>
          <p:cNvPr id="154" name="Google Shape;154;p23"/>
          <p:cNvSpPr txBox="1"/>
          <p:nvPr/>
        </p:nvSpPr>
        <p:spPr>
          <a:xfrm>
            <a:off x="5280325" y="4687075"/>
            <a:ext cx="913800" cy="225900"/>
          </a:xfrm>
          <a:prstGeom prst="rect">
            <a:avLst/>
          </a:prstGeom>
          <a:solidFill>
            <a:srgbClr val="F4CCCC"/>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postorder</a:t>
            </a:r>
            <a:endParaRPr sz="1000">
              <a:latin typeface="Lato"/>
              <a:ea typeface="Lato"/>
              <a:cs typeface="Lato"/>
              <a:sym typeface="Lato"/>
            </a:endParaRPr>
          </a:p>
        </p:txBody>
      </p:sp>
      <p:sp>
        <p:nvSpPr>
          <p:cNvPr id="155" name="Google Shape;155;p23"/>
          <p:cNvSpPr txBox="1"/>
          <p:nvPr/>
        </p:nvSpPr>
        <p:spPr>
          <a:xfrm>
            <a:off x="3572175" y="4687075"/>
            <a:ext cx="913800" cy="225900"/>
          </a:xfrm>
          <a:prstGeom prst="rect">
            <a:avLst/>
          </a:prstGeom>
          <a:solidFill>
            <a:srgbClr val="F4CCCC"/>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preorder</a:t>
            </a:r>
            <a:endParaRPr sz="10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4"/>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161" name="Google Shape;161;p24"/>
          <p:cNvSpPr txBox="1"/>
          <p:nvPr/>
        </p:nvSpPr>
        <p:spPr>
          <a:xfrm>
            <a:off x="3495325" y="1099675"/>
            <a:ext cx="5181900" cy="3546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According to the number of </a:t>
            </a:r>
            <a:r>
              <a:rPr b="1" lang="en" sz="1600">
                <a:solidFill>
                  <a:srgbClr val="003767"/>
                </a:solidFill>
                <a:latin typeface="Montserrat"/>
                <a:ea typeface="Montserrat"/>
                <a:cs typeface="Montserrat"/>
                <a:sym typeface="Montserrat"/>
              </a:rPr>
              <a:t>childs</a:t>
            </a:r>
            <a:r>
              <a:rPr lang="en" sz="1600">
                <a:solidFill>
                  <a:srgbClr val="003767"/>
                </a:solidFill>
                <a:latin typeface="Montserrat"/>
                <a:ea typeface="Montserrat"/>
                <a:cs typeface="Montserrat"/>
                <a:sym typeface="Montserrat"/>
              </a:rPr>
              <a:t>, what kind is this tree?</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According to </a:t>
            </a:r>
            <a:r>
              <a:rPr b="1" lang="en" sz="1600">
                <a:solidFill>
                  <a:srgbClr val="003767"/>
                </a:solidFill>
                <a:latin typeface="Montserrat"/>
                <a:ea typeface="Montserrat"/>
                <a:cs typeface="Montserrat"/>
                <a:sym typeface="Montserrat"/>
              </a:rPr>
              <a:t>fulfillment</a:t>
            </a:r>
            <a:r>
              <a:rPr lang="en" sz="1600">
                <a:solidFill>
                  <a:srgbClr val="003767"/>
                </a:solidFill>
                <a:latin typeface="Montserrat"/>
                <a:ea typeface="Montserrat"/>
                <a:cs typeface="Montserrat"/>
                <a:sym typeface="Montserrat"/>
              </a:rPr>
              <a:t>, what kind is this tree?</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If you visit this tree by </a:t>
            </a:r>
            <a:r>
              <a:rPr b="1" lang="en" sz="1600">
                <a:solidFill>
                  <a:srgbClr val="003767"/>
                </a:solidFill>
                <a:latin typeface="Montserrat"/>
                <a:ea typeface="Montserrat"/>
                <a:cs typeface="Montserrat"/>
                <a:sym typeface="Montserrat"/>
              </a:rPr>
              <a:t>breadth</a:t>
            </a:r>
            <a:r>
              <a:rPr b="1" lang="en" sz="1600">
                <a:solidFill>
                  <a:srgbClr val="003767"/>
                </a:solidFill>
                <a:latin typeface="Montserrat"/>
                <a:ea typeface="Montserrat"/>
                <a:cs typeface="Montserrat"/>
                <a:sym typeface="Montserrat"/>
              </a:rPr>
              <a:t>-first</a:t>
            </a:r>
            <a:r>
              <a:rPr lang="en" sz="1600">
                <a:solidFill>
                  <a:srgbClr val="003767"/>
                </a:solidFill>
                <a:latin typeface="Montserrat"/>
                <a:ea typeface="Montserrat"/>
                <a:cs typeface="Montserrat"/>
                <a:sym typeface="Montserrat"/>
              </a:rPr>
              <a:t> what is the sequence of visited nodes?</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If you visit this tree using </a:t>
            </a:r>
            <a:r>
              <a:rPr b="1" lang="en" sz="1600">
                <a:solidFill>
                  <a:srgbClr val="003767"/>
                </a:solidFill>
                <a:latin typeface="Montserrat"/>
                <a:ea typeface="Montserrat"/>
                <a:cs typeface="Montserrat"/>
                <a:sym typeface="Montserrat"/>
              </a:rPr>
              <a:t>preorder</a:t>
            </a:r>
            <a:r>
              <a:rPr lang="en" sz="1600">
                <a:solidFill>
                  <a:srgbClr val="003767"/>
                </a:solidFill>
                <a:latin typeface="Montserrat"/>
                <a:ea typeface="Montserrat"/>
                <a:cs typeface="Montserrat"/>
                <a:sym typeface="Montserrat"/>
              </a:rPr>
              <a:t> what is the sequence of visited nodes?</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If you visit this tree using </a:t>
            </a:r>
            <a:r>
              <a:rPr b="1" lang="en" sz="1600">
                <a:solidFill>
                  <a:srgbClr val="003767"/>
                </a:solidFill>
                <a:latin typeface="Montserrat"/>
                <a:ea typeface="Montserrat"/>
                <a:cs typeface="Montserrat"/>
                <a:sym typeface="Montserrat"/>
              </a:rPr>
              <a:t>postorder</a:t>
            </a:r>
            <a:r>
              <a:rPr lang="en" sz="1600">
                <a:solidFill>
                  <a:srgbClr val="003767"/>
                </a:solidFill>
                <a:latin typeface="Montserrat"/>
                <a:ea typeface="Montserrat"/>
                <a:cs typeface="Montserrat"/>
                <a:sym typeface="Montserrat"/>
              </a:rPr>
              <a:t> what is the sequence of visited nodes?</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If you visit this tree using </a:t>
            </a:r>
            <a:r>
              <a:rPr b="1" lang="en" sz="1600">
                <a:solidFill>
                  <a:srgbClr val="003767"/>
                </a:solidFill>
                <a:latin typeface="Montserrat"/>
                <a:ea typeface="Montserrat"/>
                <a:cs typeface="Montserrat"/>
                <a:sym typeface="Montserrat"/>
              </a:rPr>
              <a:t>inorder</a:t>
            </a:r>
            <a:r>
              <a:rPr lang="en" sz="1600">
                <a:solidFill>
                  <a:srgbClr val="003767"/>
                </a:solidFill>
                <a:latin typeface="Montserrat"/>
                <a:ea typeface="Montserrat"/>
                <a:cs typeface="Montserrat"/>
                <a:sym typeface="Montserrat"/>
              </a:rPr>
              <a:t> what is the sequence of visited nodes?</a:t>
            </a:r>
            <a:endParaRPr sz="1600">
              <a:solidFill>
                <a:srgbClr val="003767"/>
              </a:solidFill>
              <a:latin typeface="Montserrat"/>
              <a:ea typeface="Montserrat"/>
              <a:cs typeface="Montserrat"/>
              <a:sym typeface="Montserrat"/>
            </a:endParaRPr>
          </a:p>
        </p:txBody>
      </p:sp>
      <p:sp>
        <p:nvSpPr>
          <p:cNvPr id="162" name="Google Shape;162;p24"/>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b="1" lang="en" sz="1600">
                <a:solidFill>
                  <a:srgbClr val="0072BC"/>
                </a:solidFill>
                <a:latin typeface="Montserrat"/>
                <a:ea typeface="Montserrat"/>
                <a:cs typeface="Montserrat"/>
                <a:sym typeface="Montserrat"/>
              </a:rPr>
              <a:t>T</a:t>
            </a:r>
            <a:r>
              <a:rPr b="1" lang="en" sz="1600">
                <a:solidFill>
                  <a:srgbClr val="0072BC"/>
                </a:solidFill>
                <a:latin typeface="Montserrat"/>
                <a:ea typeface="Montserrat"/>
                <a:cs typeface="Montserrat"/>
                <a:sym typeface="Montserrat"/>
              </a:rPr>
              <a:t>rees kinds and traversals exercise</a:t>
            </a:r>
            <a:endParaRPr b="1" sz="1600">
              <a:solidFill>
                <a:srgbClr val="0072BC"/>
              </a:solidFill>
              <a:latin typeface="Montserrat"/>
              <a:ea typeface="Montserrat"/>
              <a:cs typeface="Montserrat"/>
              <a:sym typeface="Montserrat"/>
            </a:endParaRPr>
          </a:p>
        </p:txBody>
      </p:sp>
      <p:sp>
        <p:nvSpPr>
          <p:cNvPr id="163" name="Google Shape;163;p24"/>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164" name="Google Shape;164;p24"/>
          <p:cNvPicPr preferRelativeResize="0"/>
          <p:nvPr/>
        </p:nvPicPr>
        <p:blipFill>
          <a:blip r:embed="rId4">
            <a:alphaModFix/>
          </a:blip>
          <a:stretch>
            <a:fillRect/>
          </a:stretch>
        </p:blipFill>
        <p:spPr>
          <a:xfrm>
            <a:off x="349707" y="2160875"/>
            <a:ext cx="3258250" cy="2178550"/>
          </a:xfrm>
          <a:prstGeom prst="rect">
            <a:avLst/>
          </a:prstGeom>
          <a:noFill/>
          <a:ln>
            <a:noFill/>
          </a:ln>
        </p:spPr>
      </p:pic>
      <p:sp>
        <p:nvSpPr>
          <p:cNvPr id="165" name="Google Shape;165;p24"/>
          <p:cNvSpPr txBox="1"/>
          <p:nvPr/>
        </p:nvSpPr>
        <p:spPr>
          <a:xfrm>
            <a:off x="3424000" y="187250"/>
            <a:ext cx="5605500" cy="431100"/>
          </a:xfrm>
          <a:prstGeom prst="rect">
            <a:avLst/>
          </a:prstGeom>
          <a:solidFill>
            <a:srgbClr val="FF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rPr>
              <a:t>SPOILER ALERT! Answer in the next slides! SKIP THEM!</a:t>
            </a:r>
            <a:endParaRPr b="1" sz="1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5"/>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171" name="Google Shape;171;p25"/>
          <p:cNvSpPr txBox="1"/>
          <p:nvPr/>
        </p:nvSpPr>
        <p:spPr>
          <a:xfrm>
            <a:off x="3495325" y="1099675"/>
            <a:ext cx="56487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According to the number of </a:t>
            </a:r>
            <a:r>
              <a:rPr b="1" lang="en" sz="1600">
                <a:solidFill>
                  <a:srgbClr val="003767"/>
                </a:solidFill>
                <a:latin typeface="Montserrat"/>
                <a:ea typeface="Montserrat"/>
                <a:cs typeface="Montserrat"/>
                <a:sym typeface="Montserrat"/>
              </a:rPr>
              <a:t>childs</a:t>
            </a:r>
            <a:r>
              <a:rPr lang="en" sz="1600">
                <a:solidFill>
                  <a:srgbClr val="003767"/>
                </a:solidFill>
                <a:latin typeface="Montserrat"/>
                <a:ea typeface="Montserrat"/>
                <a:cs typeface="Montserrat"/>
                <a:sym typeface="Montserrat"/>
              </a:rPr>
              <a:t>, what kind is this tree?</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It looks like it is a </a:t>
            </a:r>
            <a:r>
              <a:rPr i="1" lang="en" sz="1600">
                <a:solidFill>
                  <a:srgbClr val="003767"/>
                </a:solidFill>
                <a:latin typeface="Montserrat"/>
                <a:ea typeface="Montserrat"/>
                <a:cs typeface="Montserrat"/>
                <a:sym typeface="Montserrat"/>
              </a:rPr>
              <a:t>binary tree</a:t>
            </a:r>
            <a:r>
              <a:rPr lang="en" sz="1600">
                <a:solidFill>
                  <a:srgbClr val="003767"/>
                </a:solidFill>
                <a:latin typeface="Montserrat"/>
                <a:ea typeface="Montserrat"/>
                <a:cs typeface="Montserrat"/>
                <a:sym typeface="Montserrat"/>
              </a:rPr>
              <a:t>, but you cannot be sure, unless you assume it is already filled</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According to </a:t>
            </a:r>
            <a:r>
              <a:rPr b="1" lang="en" sz="1600">
                <a:solidFill>
                  <a:srgbClr val="003767"/>
                </a:solidFill>
                <a:latin typeface="Montserrat"/>
                <a:ea typeface="Montserrat"/>
                <a:cs typeface="Montserrat"/>
                <a:sym typeface="Montserrat"/>
              </a:rPr>
              <a:t>fulfillment</a:t>
            </a:r>
            <a:r>
              <a:rPr lang="en" sz="1600">
                <a:solidFill>
                  <a:srgbClr val="003767"/>
                </a:solidFill>
                <a:latin typeface="Montserrat"/>
                <a:ea typeface="Montserrat"/>
                <a:cs typeface="Montserrat"/>
                <a:sym typeface="Montserrat"/>
              </a:rPr>
              <a:t>, what kind is this tree?</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Assuming</a:t>
            </a:r>
            <a:r>
              <a:rPr lang="en" sz="1600">
                <a:solidFill>
                  <a:srgbClr val="003767"/>
                </a:solidFill>
                <a:latin typeface="Montserrat"/>
                <a:ea typeface="Montserrat"/>
                <a:cs typeface="Montserrat"/>
                <a:sym typeface="Montserrat"/>
              </a:rPr>
              <a:t> a binary tree, this is</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not </a:t>
            </a:r>
            <a:r>
              <a:rPr i="1" lang="en" sz="1600">
                <a:solidFill>
                  <a:srgbClr val="003767"/>
                </a:solidFill>
                <a:latin typeface="Montserrat"/>
                <a:ea typeface="Montserrat"/>
                <a:cs typeface="Montserrat"/>
                <a:sym typeface="Montserrat"/>
              </a:rPr>
              <a:t>Full</a:t>
            </a:r>
            <a:r>
              <a:rPr lang="en" sz="1600">
                <a:solidFill>
                  <a:srgbClr val="003767"/>
                </a:solidFill>
                <a:latin typeface="Montserrat"/>
                <a:ea typeface="Montserrat"/>
                <a:cs typeface="Montserrat"/>
                <a:sym typeface="Montserrat"/>
              </a:rPr>
              <a:t> (nodes 12 &amp; 30 with 1 child)</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not </a:t>
            </a:r>
            <a:r>
              <a:rPr i="1" lang="en" sz="1600">
                <a:solidFill>
                  <a:srgbClr val="003767"/>
                </a:solidFill>
                <a:latin typeface="Montserrat"/>
                <a:ea typeface="Montserrat"/>
                <a:cs typeface="Montserrat"/>
                <a:sym typeface="Montserrat"/>
              </a:rPr>
              <a:t>Complete</a:t>
            </a:r>
            <a:r>
              <a:rPr lang="en" sz="1600">
                <a:solidFill>
                  <a:srgbClr val="003767"/>
                </a:solidFill>
                <a:latin typeface="Montserrat"/>
                <a:ea typeface="Montserrat"/>
                <a:cs typeface="Montserrat"/>
                <a:sym typeface="Montserrat"/>
              </a:rPr>
              <a:t> (4th level is incomplete)</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a:t>
            </a:r>
            <a:r>
              <a:rPr lang="en" sz="1600">
                <a:solidFill>
                  <a:srgbClr val="003767"/>
                </a:solidFill>
                <a:latin typeface="Montserrat"/>
                <a:ea typeface="Montserrat"/>
                <a:cs typeface="Montserrat"/>
                <a:sym typeface="Montserrat"/>
              </a:rPr>
              <a:t>ot </a:t>
            </a:r>
            <a:r>
              <a:rPr i="1" lang="en" sz="1600">
                <a:solidFill>
                  <a:srgbClr val="003767"/>
                </a:solidFill>
                <a:latin typeface="Montserrat"/>
                <a:ea typeface="Montserrat"/>
                <a:cs typeface="Montserrat"/>
                <a:sym typeface="Montserrat"/>
              </a:rPr>
              <a:t>Perfect</a:t>
            </a:r>
            <a:r>
              <a:rPr lang="en" sz="1600">
                <a:solidFill>
                  <a:srgbClr val="003767"/>
                </a:solidFill>
                <a:latin typeface="Montserrat"/>
                <a:ea typeface="Montserrat"/>
                <a:cs typeface="Montserrat"/>
                <a:sym typeface="Montserrat"/>
              </a:rPr>
              <a:t> (not full and nodes 22, 28, &amp; 38 are not at depth 4 s the other leaves)</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a:t>
            </a:r>
            <a:r>
              <a:rPr lang="en" sz="1600">
                <a:solidFill>
                  <a:srgbClr val="003767"/>
                </a:solidFill>
                <a:latin typeface="Montserrat"/>
                <a:ea typeface="Montserrat"/>
                <a:cs typeface="Montserrat"/>
                <a:sym typeface="Montserrat"/>
              </a:rPr>
              <a:t>ot </a:t>
            </a:r>
            <a:r>
              <a:rPr i="1" lang="en" sz="1600">
                <a:solidFill>
                  <a:srgbClr val="003767"/>
                </a:solidFill>
                <a:latin typeface="Montserrat"/>
                <a:ea typeface="Montserrat"/>
                <a:cs typeface="Montserrat"/>
                <a:sym typeface="Montserrat"/>
              </a:rPr>
              <a:t>Balanced</a:t>
            </a:r>
            <a:r>
              <a:rPr lang="en" sz="1600">
                <a:solidFill>
                  <a:srgbClr val="003767"/>
                </a:solidFill>
                <a:latin typeface="Montserrat"/>
                <a:ea typeface="Montserrat"/>
                <a:cs typeface="Montserrat"/>
                <a:sym typeface="Montserrat"/>
              </a:rPr>
              <a:t> (subtrees of node 20 have height 1 &amp; 3)</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a:t>
            </a:r>
            <a:r>
              <a:rPr lang="en" sz="1600">
                <a:solidFill>
                  <a:srgbClr val="003767"/>
                </a:solidFill>
                <a:latin typeface="Montserrat"/>
                <a:ea typeface="Montserrat"/>
                <a:cs typeface="Montserrat"/>
                <a:sym typeface="Montserrat"/>
              </a:rPr>
              <a:t>ot </a:t>
            </a:r>
            <a:r>
              <a:rPr i="1" lang="en" sz="1600">
                <a:solidFill>
                  <a:srgbClr val="003767"/>
                </a:solidFill>
                <a:latin typeface="Montserrat"/>
                <a:ea typeface="Montserrat"/>
                <a:cs typeface="Montserrat"/>
                <a:sym typeface="Montserrat"/>
              </a:rPr>
              <a:t>Degenerated</a:t>
            </a:r>
            <a:r>
              <a:rPr lang="en" sz="1600">
                <a:solidFill>
                  <a:srgbClr val="003767"/>
                </a:solidFill>
                <a:latin typeface="Montserrat"/>
                <a:ea typeface="Montserrat"/>
                <a:cs typeface="Montserrat"/>
                <a:sym typeface="Montserrat"/>
              </a:rPr>
              <a:t> (nodes with 2 children)</a:t>
            </a:r>
            <a:endParaRPr sz="1600">
              <a:solidFill>
                <a:srgbClr val="003767"/>
              </a:solidFill>
              <a:latin typeface="Montserrat"/>
              <a:ea typeface="Montserrat"/>
              <a:cs typeface="Montserrat"/>
              <a:sym typeface="Montserrat"/>
            </a:endParaRPr>
          </a:p>
        </p:txBody>
      </p:sp>
      <p:sp>
        <p:nvSpPr>
          <p:cNvPr id="172" name="Google Shape;172;p25"/>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Trees kinds and traversals exercise</a:t>
            </a:r>
            <a:endParaRPr b="1" sz="1600">
              <a:solidFill>
                <a:srgbClr val="0072BC"/>
              </a:solidFill>
              <a:latin typeface="Montserrat"/>
              <a:ea typeface="Montserrat"/>
              <a:cs typeface="Montserrat"/>
              <a:sym typeface="Montserrat"/>
            </a:endParaRPr>
          </a:p>
        </p:txBody>
      </p:sp>
      <p:sp>
        <p:nvSpPr>
          <p:cNvPr id="173" name="Google Shape;173;p25"/>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174" name="Google Shape;174;p25"/>
          <p:cNvPicPr preferRelativeResize="0"/>
          <p:nvPr/>
        </p:nvPicPr>
        <p:blipFill>
          <a:blip r:embed="rId4">
            <a:alphaModFix/>
          </a:blip>
          <a:stretch>
            <a:fillRect/>
          </a:stretch>
        </p:blipFill>
        <p:spPr>
          <a:xfrm>
            <a:off x="349707" y="2160875"/>
            <a:ext cx="3258250" cy="2178550"/>
          </a:xfrm>
          <a:prstGeom prst="rect">
            <a:avLst/>
          </a:prstGeom>
          <a:noFill/>
          <a:ln>
            <a:noFill/>
          </a:ln>
        </p:spPr>
      </p:pic>
      <p:sp>
        <p:nvSpPr>
          <p:cNvPr id="175" name="Google Shape;175;p25"/>
          <p:cNvSpPr txBox="1"/>
          <p:nvPr/>
        </p:nvSpPr>
        <p:spPr>
          <a:xfrm>
            <a:off x="3838600" y="187250"/>
            <a:ext cx="5190900" cy="431100"/>
          </a:xfrm>
          <a:prstGeom prst="rect">
            <a:avLst/>
          </a:prstGeom>
          <a:solidFill>
            <a:srgbClr val="FF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rPr>
              <a:t>SPOILER ALERT! Answer in this slide! SKIP IT!</a:t>
            </a:r>
            <a:endParaRPr b="1" sz="1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6"/>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181" name="Google Shape;181;p26"/>
          <p:cNvSpPr txBox="1"/>
          <p:nvPr/>
        </p:nvSpPr>
        <p:spPr>
          <a:xfrm>
            <a:off x="3495325" y="1099675"/>
            <a:ext cx="5181900" cy="3931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If you visit this tree by </a:t>
            </a:r>
            <a:r>
              <a:rPr b="1" lang="en" sz="1600">
                <a:solidFill>
                  <a:srgbClr val="003767"/>
                </a:solidFill>
                <a:latin typeface="Montserrat"/>
                <a:ea typeface="Montserrat"/>
                <a:cs typeface="Montserrat"/>
                <a:sym typeface="Montserrat"/>
              </a:rPr>
              <a:t>breadth-first</a:t>
            </a:r>
            <a:r>
              <a:rPr lang="en" sz="1600">
                <a:solidFill>
                  <a:srgbClr val="003767"/>
                </a:solidFill>
                <a:latin typeface="Montserrat"/>
                <a:ea typeface="Montserrat"/>
                <a:cs typeface="Montserrat"/>
                <a:sym typeface="Montserrat"/>
              </a:rPr>
              <a:t> </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25, 20, 36, 10, 22, 30, 40, 5, 12, 28, 38, 48, 1, 8, 15, 45, 50</a:t>
            </a:r>
            <a:endParaRPr sz="1600">
              <a:solidFill>
                <a:srgbClr val="003767"/>
              </a:solidFill>
              <a:latin typeface="Montserrat"/>
              <a:ea typeface="Montserrat"/>
              <a:cs typeface="Montserrat"/>
              <a:sym typeface="Montserrat"/>
            </a:endParaRPr>
          </a:p>
          <a:p>
            <a:pPr indent="-330200" lvl="0" marL="457200" rtl="0" algn="l">
              <a:lnSpc>
                <a:spcPct val="115000"/>
              </a:lnSpc>
              <a:spcBef>
                <a:spcPts val="10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If you visit this tree using </a:t>
            </a:r>
            <a:r>
              <a:rPr b="1" lang="en" sz="1600">
                <a:solidFill>
                  <a:srgbClr val="003767"/>
                </a:solidFill>
                <a:latin typeface="Montserrat"/>
                <a:ea typeface="Montserrat"/>
                <a:cs typeface="Montserrat"/>
                <a:sym typeface="Montserrat"/>
              </a:rPr>
              <a:t>preorder</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25, 20, 10, 5, 1, 8, 12, 15, 22, 36, 30, 28, 40, 38, 48, 45, 50</a:t>
            </a:r>
            <a:endParaRPr sz="1600">
              <a:solidFill>
                <a:srgbClr val="003767"/>
              </a:solidFill>
              <a:latin typeface="Montserrat"/>
              <a:ea typeface="Montserrat"/>
              <a:cs typeface="Montserrat"/>
              <a:sym typeface="Montserrat"/>
            </a:endParaRPr>
          </a:p>
          <a:p>
            <a:pPr indent="-330200" lvl="0" marL="457200" rtl="0" algn="l">
              <a:lnSpc>
                <a:spcPct val="115000"/>
              </a:lnSpc>
              <a:spcBef>
                <a:spcPts val="10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If you visit this tree using </a:t>
            </a:r>
            <a:r>
              <a:rPr b="1" lang="en" sz="1600">
                <a:solidFill>
                  <a:srgbClr val="003767"/>
                </a:solidFill>
                <a:latin typeface="Montserrat"/>
                <a:ea typeface="Montserrat"/>
                <a:cs typeface="Montserrat"/>
                <a:sym typeface="Montserrat"/>
              </a:rPr>
              <a:t>postorder</a:t>
            </a:r>
            <a:r>
              <a:rPr lang="en" sz="1600">
                <a:solidFill>
                  <a:srgbClr val="003767"/>
                </a:solidFill>
                <a:latin typeface="Montserrat"/>
                <a:ea typeface="Montserrat"/>
                <a:cs typeface="Montserrat"/>
                <a:sym typeface="Montserrat"/>
              </a:rPr>
              <a:t> </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1, 8, 5, 15, 12, 10, 22, 20, 28, 30, 38, 45, 50, 48, 40, 36, 25 </a:t>
            </a:r>
            <a:endParaRPr sz="1600">
              <a:solidFill>
                <a:srgbClr val="003767"/>
              </a:solidFill>
              <a:latin typeface="Montserrat"/>
              <a:ea typeface="Montserrat"/>
              <a:cs typeface="Montserrat"/>
              <a:sym typeface="Montserrat"/>
            </a:endParaRPr>
          </a:p>
          <a:p>
            <a:pPr indent="-330200" lvl="0" marL="457200" rtl="0" algn="l">
              <a:lnSpc>
                <a:spcPct val="115000"/>
              </a:lnSpc>
              <a:spcBef>
                <a:spcPts val="10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If you visit this tree using </a:t>
            </a:r>
            <a:r>
              <a:rPr b="1" lang="en" sz="1600">
                <a:solidFill>
                  <a:srgbClr val="003767"/>
                </a:solidFill>
                <a:latin typeface="Montserrat"/>
                <a:ea typeface="Montserrat"/>
                <a:cs typeface="Montserrat"/>
                <a:sym typeface="Montserrat"/>
              </a:rPr>
              <a:t>inorder</a:t>
            </a:r>
            <a:r>
              <a:rPr lang="en" sz="1600">
                <a:solidFill>
                  <a:srgbClr val="003767"/>
                </a:solidFill>
                <a:latin typeface="Montserrat"/>
                <a:ea typeface="Montserrat"/>
                <a:cs typeface="Montserrat"/>
                <a:sym typeface="Montserrat"/>
              </a:rPr>
              <a:t> </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1, 5, 8, 10, 12, 15, 20, 22, 25, 28, 30, 36, 38, 40, 45, 48, 50</a:t>
            </a:r>
            <a:endParaRPr sz="1600">
              <a:solidFill>
                <a:srgbClr val="003767"/>
              </a:solidFill>
              <a:latin typeface="Montserrat"/>
              <a:ea typeface="Montserrat"/>
              <a:cs typeface="Montserrat"/>
              <a:sym typeface="Montserrat"/>
            </a:endParaRPr>
          </a:p>
        </p:txBody>
      </p:sp>
      <p:sp>
        <p:nvSpPr>
          <p:cNvPr id="182" name="Google Shape;182;p26"/>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Trees kinds and traversals exercise</a:t>
            </a:r>
            <a:endParaRPr b="1" sz="1600">
              <a:solidFill>
                <a:srgbClr val="0072BC"/>
              </a:solidFill>
              <a:latin typeface="Montserrat"/>
              <a:ea typeface="Montserrat"/>
              <a:cs typeface="Montserrat"/>
              <a:sym typeface="Montserrat"/>
            </a:endParaRPr>
          </a:p>
        </p:txBody>
      </p:sp>
      <p:sp>
        <p:nvSpPr>
          <p:cNvPr id="183" name="Google Shape;183;p26"/>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184" name="Google Shape;184;p26"/>
          <p:cNvPicPr preferRelativeResize="0"/>
          <p:nvPr/>
        </p:nvPicPr>
        <p:blipFill>
          <a:blip r:embed="rId4">
            <a:alphaModFix/>
          </a:blip>
          <a:stretch>
            <a:fillRect/>
          </a:stretch>
        </p:blipFill>
        <p:spPr>
          <a:xfrm>
            <a:off x="349707" y="2160875"/>
            <a:ext cx="3258250" cy="2178550"/>
          </a:xfrm>
          <a:prstGeom prst="rect">
            <a:avLst/>
          </a:prstGeom>
          <a:noFill/>
          <a:ln>
            <a:noFill/>
          </a:ln>
        </p:spPr>
      </p:pic>
      <p:sp>
        <p:nvSpPr>
          <p:cNvPr id="185" name="Google Shape;185;p26"/>
          <p:cNvSpPr txBox="1"/>
          <p:nvPr/>
        </p:nvSpPr>
        <p:spPr>
          <a:xfrm>
            <a:off x="3838600" y="187250"/>
            <a:ext cx="5190900" cy="431100"/>
          </a:xfrm>
          <a:prstGeom prst="rect">
            <a:avLst/>
          </a:prstGeom>
          <a:solidFill>
            <a:srgbClr val="FF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rPr>
              <a:t>SPOILER ALERT! Answer in this slide! SKIP IT!</a:t>
            </a:r>
            <a:endParaRPr b="1" sz="16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7"/>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191" name="Google Shape;191;p27"/>
          <p:cNvSpPr txBox="1"/>
          <p:nvPr/>
        </p:nvSpPr>
        <p:spPr>
          <a:xfrm>
            <a:off x="3495325" y="1099675"/>
            <a:ext cx="55551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For example, for binary trees, we extend the linked list implementation</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Two classes: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node</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data, a pointer to the left child, and another pointer to the right child</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tree</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 pointer to the root</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Basic operations to insert, check, and print</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Trees must follow a predefined criteria, for example, aiming binary search</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We assume ordered values for insert and print using preorder, inorder, or postorder</a:t>
            </a:r>
            <a:endParaRPr sz="1600">
              <a:solidFill>
                <a:srgbClr val="003767"/>
              </a:solidFill>
              <a:latin typeface="Montserrat"/>
              <a:ea typeface="Montserrat"/>
              <a:cs typeface="Montserrat"/>
              <a:sym typeface="Montserrat"/>
            </a:endParaRPr>
          </a:p>
        </p:txBody>
      </p:sp>
      <p:sp>
        <p:nvSpPr>
          <p:cNvPr id="192" name="Google Shape;192;p27"/>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Implementing Trees in Python</a:t>
            </a:r>
            <a:endParaRPr b="1" sz="1600">
              <a:solidFill>
                <a:srgbClr val="0072BC"/>
              </a:solidFill>
              <a:latin typeface="Montserrat"/>
              <a:ea typeface="Montserrat"/>
              <a:cs typeface="Montserrat"/>
              <a:sym typeface="Montserrat"/>
            </a:endParaRPr>
          </a:p>
        </p:txBody>
      </p:sp>
      <p:sp>
        <p:nvSpPr>
          <p:cNvPr id="193" name="Google Shape;193;p27"/>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194" name="Google Shape;194;p27"/>
          <p:cNvPicPr preferRelativeResize="0"/>
          <p:nvPr/>
        </p:nvPicPr>
        <p:blipFill>
          <a:blip r:embed="rId4">
            <a:alphaModFix/>
          </a:blip>
          <a:stretch>
            <a:fillRect/>
          </a:stretch>
        </p:blipFill>
        <p:spPr>
          <a:xfrm>
            <a:off x="870200" y="2499375"/>
            <a:ext cx="2229825" cy="1873050"/>
          </a:xfrm>
          <a:prstGeom prst="rect">
            <a:avLst/>
          </a:prstGeom>
          <a:noFill/>
          <a:ln>
            <a:noFill/>
          </a:ln>
        </p:spPr>
      </p:pic>
      <p:pic>
        <p:nvPicPr>
          <p:cNvPr id="195" name="Google Shape;195;p27"/>
          <p:cNvPicPr preferRelativeResize="0"/>
          <p:nvPr/>
        </p:nvPicPr>
        <p:blipFill>
          <a:blip r:embed="rId5">
            <a:alphaModFix/>
          </a:blip>
          <a:stretch>
            <a:fillRect/>
          </a:stretch>
        </p:blipFill>
        <p:spPr>
          <a:xfrm>
            <a:off x="8210020" y="1551162"/>
            <a:ext cx="509984" cy="53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8"/>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201" name="Google Shape;201;p28"/>
          <p:cNvSpPr txBox="1"/>
          <p:nvPr/>
        </p:nvSpPr>
        <p:spPr>
          <a:xfrm>
            <a:off x="3495325" y="1099675"/>
            <a:ext cx="55551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Two classes: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node</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data, a pointer to the left child, and another pointer to the right child</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tree</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 pointer to the root</a:t>
            </a:r>
            <a:endParaRPr sz="1600">
              <a:solidFill>
                <a:srgbClr val="003767"/>
              </a:solidFill>
              <a:latin typeface="Montserrat"/>
              <a:ea typeface="Montserrat"/>
              <a:cs typeface="Montserrat"/>
              <a:sym typeface="Montserrat"/>
            </a:endParaRPr>
          </a:p>
        </p:txBody>
      </p:sp>
      <p:sp>
        <p:nvSpPr>
          <p:cNvPr id="202" name="Google Shape;202;p28"/>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Implementing Trees in Python</a:t>
            </a:r>
            <a:endParaRPr b="1" sz="1600">
              <a:solidFill>
                <a:srgbClr val="0072BC"/>
              </a:solidFill>
              <a:latin typeface="Montserrat"/>
              <a:ea typeface="Montserrat"/>
              <a:cs typeface="Montserrat"/>
              <a:sym typeface="Montserrat"/>
            </a:endParaRPr>
          </a:p>
        </p:txBody>
      </p:sp>
      <p:sp>
        <p:nvSpPr>
          <p:cNvPr id="203" name="Google Shape;203;p28"/>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204" name="Google Shape;204;p28"/>
          <p:cNvPicPr preferRelativeResize="0"/>
          <p:nvPr/>
        </p:nvPicPr>
        <p:blipFill>
          <a:blip r:embed="rId4">
            <a:alphaModFix/>
          </a:blip>
          <a:stretch>
            <a:fillRect/>
          </a:stretch>
        </p:blipFill>
        <p:spPr>
          <a:xfrm>
            <a:off x="870200" y="2499375"/>
            <a:ext cx="2229825" cy="1873050"/>
          </a:xfrm>
          <a:prstGeom prst="rect">
            <a:avLst/>
          </a:prstGeom>
          <a:noFill/>
          <a:ln>
            <a:noFill/>
          </a:ln>
        </p:spPr>
      </p:pic>
      <p:pic>
        <p:nvPicPr>
          <p:cNvPr id="205" name="Google Shape;205;p28"/>
          <p:cNvPicPr preferRelativeResize="0"/>
          <p:nvPr/>
        </p:nvPicPr>
        <p:blipFill>
          <a:blip r:embed="rId5">
            <a:alphaModFix/>
          </a:blip>
          <a:stretch>
            <a:fillRect/>
          </a:stretch>
        </p:blipFill>
        <p:spPr>
          <a:xfrm>
            <a:off x="3495325" y="3051750"/>
            <a:ext cx="2122150" cy="927050"/>
          </a:xfrm>
          <a:prstGeom prst="rect">
            <a:avLst/>
          </a:prstGeom>
          <a:noFill/>
          <a:ln>
            <a:noFill/>
          </a:ln>
        </p:spPr>
      </p:pic>
      <p:pic>
        <p:nvPicPr>
          <p:cNvPr id="206" name="Google Shape;206;p28"/>
          <p:cNvPicPr preferRelativeResize="0"/>
          <p:nvPr/>
        </p:nvPicPr>
        <p:blipFill>
          <a:blip r:embed="rId6">
            <a:alphaModFix/>
          </a:blip>
          <a:stretch>
            <a:fillRect/>
          </a:stretch>
        </p:blipFill>
        <p:spPr>
          <a:xfrm>
            <a:off x="5721475" y="3051750"/>
            <a:ext cx="3162500" cy="1102934"/>
          </a:xfrm>
          <a:prstGeom prst="rect">
            <a:avLst/>
          </a:prstGeom>
          <a:noFill/>
          <a:ln>
            <a:noFill/>
          </a:ln>
        </p:spPr>
      </p:pic>
      <p:pic>
        <p:nvPicPr>
          <p:cNvPr id="207" name="Google Shape;207;p28"/>
          <p:cNvPicPr preferRelativeResize="0"/>
          <p:nvPr/>
        </p:nvPicPr>
        <p:blipFill>
          <a:blip r:embed="rId7">
            <a:alphaModFix/>
          </a:blip>
          <a:stretch>
            <a:fillRect/>
          </a:stretch>
        </p:blipFill>
        <p:spPr>
          <a:xfrm>
            <a:off x="8178820" y="805225"/>
            <a:ext cx="509984" cy="53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pic>
        <p:nvPicPr>
          <p:cNvPr id="212" name="Google Shape;212;p29"/>
          <p:cNvPicPr preferRelativeResize="0"/>
          <p:nvPr/>
        </p:nvPicPr>
        <p:blipFill>
          <a:blip r:embed="rId4">
            <a:alphaModFix/>
          </a:blip>
          <a:stretch>
            <a:fillRect/>
          </a:stretch>
        </p:blipFill>
        <p:spPr>
          <a:xfrm>
            <a:off x="5345750" y="1415000"/>
            <a:ext cx="3696275" cy="3264762"/>
          </a:xfrm>
          <a:prstGeom prst="rect">
            <a:avLst/>
          </a:prstGeom>
          <a:noFill/>
          <a:ln>
            <a:noFill/>
          </a:ln>
        </p:spPr>
      </p:pic>
      <p:sp>
        <p:nvSpPr>
          <p:cNvPr id="213" name="Google Shape;213;p29"/>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214" name="Google Shape;214;p29"/>
          <p:cNvSpPr txBox="1"/>
          <p:nvPr/>
        </p:nvSpPr>
        <p:spPr>
          <a:xfrm>
            <a:off x="3495325" y="1099675"/>
            <a:ext cx="19350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Basic operations to </a:t>
            </a:r>
            <a:r>
              <a:rPr b="1" lang="en" sz="1600">
                <a:solidFill>
                  <a:srgbClr val="003767"/>
                </a:solidFill>
                <a:latin typeface="Montserrat"/>
                <a:ea typeface="Montserrat"/>
                <a:cs typeface="Montserrat"/>
                <a:sym typeface="Montserrat"/>
              </a:rPr>
              <a:t>insert</a:t>
            </a:r>
            <a:r>
              <a:rPr lang="en" sz="1600">
                <a:solidFill>
                  <a:srgbClr val="003767"/>
                </a:solidFill>
                <a:latin typeface="Montserrat"/>
                <a:ea typeface="Montserrat"/>
                <a:cs typeface="Montserrat"/>
                <a:sym typeface="Montserrat"/>
              </a:rPr>
              <a:t>, check, and print</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Trees must follow a predefined criteria, for example, aiming binary search</a:t>
            </a:r>
            <a:endParaRPr sz="1600">
              <a:solidFill>
                <a:srgbClr val="003767"/>
              </a:solidFill>
              <a:latin typeface="Montserrat"/>
              <a:ea typeface="Montserrat"/>
              <a:cs typeface="Montserrat"/>
              <a:sym typeface="Montserrat"/>
            </a:endParaRPr>
          </a:p>
        </p:txBody>
      </p:sp>
      <p:sp>
        <p:nvSpPr>
          <p:cNvPr id="215" name="Google Shape;215;p29"/>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Implementing Trees in Python</a:t>
            </a:r>
            <a:endParaRPr b="1" sz="1600">
              <a:solidFill>
                <a:srgbClr val="0072BC"/>
              </a:solidFill>
              <a:latin typeface="Montserrat"/>
              <a:ea typeface="Montserrat"/>
              <a:cs typeface="Montserrat"/>
              <a:sym typeface="Montserrat"/>
            </a:endParaRPr>
          </a:p>
        </p:txBody>
      </p:sp>
      <p:sp>
        <p:nvSpPr>
          <p:cNvPr id="216" name="Google Shape;216;p29"/>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217" name="Google Shape;217;p29"/>
          <p:cNvPicPr preferRelativeResize="0"/>
          <p:nvPr/>
        </p:nvPicPr>
        <p:blipFill>
          <a:blip r:embed="rId5">
            <a:alphaModFix/>
          </a:blip>
          <a:stretch>
            <a:fillRect/>
          </a:stretch>
        </p:blipFill>
        <p:spPr>
          <a:xfrm>
            <a:off x="870200" y="2499375"/>
            <a:ext cx="2229825" cy="1873050"/>
          </a:xfrm>
          <a:prstGeom prst="rect">
            <a:avLst/>
          </a:prstGeom>
          <a:noFill/>
          <a:ln>
            <a:noFill/>
          </a:ln>
        </p:spPr>
      </p:pic>
      <p:sp>
        <p:nvSpPr>
          <p:cNvPr id="218" name="Google Shape;218;p29"/>
          <p:cNvSpPr/>
          <p:nvPr/>
        </p:nvSpPr>
        <p:spPr>
          <a:xfrm>
            <a:off x="5304150" y="1550000"/>
            <a:ext cx="218400" cy="1383600"/>
          </a:xfrm>
          <a:prstGeom prst="moon">
            <a:avLst>
              <a:gd fmla="val 50000"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flipH="1">
            <a:off x="8566975" y="1550000"/>
            <a:ext cx="218400" cy="1383600"/>
          </a:xfrm>
          <a:prstGeom prst="moon">
            <a:avLst>
              <a:gd fmla="val 50000"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9"/>
          <p:cNvPicPr preferRelativeResize="0"/>
          <p:nvPr/>
        </p:nvPicPr>
        <p:blipFill>
          <a:blip r:embed="rId6">
            <a:alphaModFix/>
          </a:blip>
          <a:stretch>
            <a:fillRect/>
          </a:stretch>
        </p:blipFill>
        <p:spPr>
          <a:xfrm>
            <a:off x="8178820" y="805225"/>
            <a:ext cx="509984" cy="530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pic>
        <p:nvPicPr>
          <p:cNvPr id="225" name="Google Shape;225;p30"/>
          <p:cNvPicPr preferRelativeResize="0"/>
          <p:nvPr/>
        </p:nvPicPr>
        <p:blipFill>
          <a:blip r:embed="rId4">
            <a:alphaModFix/>
          </a:blip>
          <a:stretch>
            <a:fillRect/>
          </a:stretch>
        </p:blipFill>
        <p:spPr>
          <a:xfrm>
            <a:off x="5457450" y="1473575"/>
            <a:ext cx="3082409" cy="1905100"/>
          </a:xfrm>
          <a:prstGeom prst="rect">
            <a:avLst/>
          </a:prstGeom>
          <a:noFill/>
          <a:ln>
            <a:noFill/>
          </a:ln>
        </p:spPr>
      </p:pic>
      <p:sp>
        <p:nvSpPr>
          <p:cNvPr id="226" name="Google Shape;226;p30"/>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227" name="Google Shape;227;p30"/>
          <p:cNvSpPr txBox="1"/>
          <p:nvPr/>
        </p:nvSpPr>
        <p:spPr>
          <a:xfrm>
            <a:off x="3495325" y="1099675"/>
            <a:ext cx="19350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Basic operations to insert, </a:t>
            </a:r>
            <a:r>
              <a:rPr b="1" lang="en" sz="1600">
                <a:solidFill>
                  <a:srgbClr val="003767"/>
                </a:solidFill>
                <a:latin typeface="Montserrat"/>
                <a:ea typeface="Montserrat"/>
                <a:cs typeface="Montserrat"/>
                <a:sym typeface="Montserrat"/>
              </a:rPr>
              <a:t>check</a:t>
            </a:r>
            <a:r>
              <a:rPr lang="en" sz="1600">
                <a:solidFill>
                  <a:srgbClr val="003767"/>
                </a:solidFill>
                <a:latin typeface="Montserrat"/>
                <a:ea typeface="Montserrat"/>
                <a:cs typeface="Montserrat"/>
                <a:sym typeface="Montserrat"/>
              </a:rPr>
              <a:t>, and print</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Trees must follow a predefined criteria, for example, aiming binary search</a:t>
            </a:r>
            <a:endParaRPr sz="1600">
              <a:solidFill>
                <a:srgbClr val="003767"/>
              </a:solidFill>
              <a:latin typeface="Montserrat"/>
              <a:ea typeface="Montserrat"/>
              <a:cs typeface="Montserrat"/>
              <a:sym typeface="Montserrat"/>
            </a:endParaRPr>
          </a:p>
        </p:txBody>
      </p:sp>
      <p:sp>
        <p:nvSpPr>
          <p:cNvPr id="228" name="Google Shape;228;p30"/>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Implementing Trees in Python</a:t>
            </a:r>
            <a:endParaRPr b="1" sz="1600">
              <a:solidFill>
                <a:srgbClr val="0072BC"/>
              </a:solidFill>
              <a:latin typeface="Montserrat"/>
              <a:ea typeface="Montserrat"/>
              <a:cs typeface="Montserrat"/>
              <a:sym typeface="Montserrat"/>
            </a:endParaRPr>
          </a:p>
        </p:txBody>
      </p:sp>
      <p:sp>
        <p:nvSpPr>
          <p:cNvPr id="229" name="Google Shape;229;p30"/>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230" name="Google Shape;230;p30"/>
          <p:cNvPicPr preferRelativeResize="0"/>
          <p:nvPr/>
        </p:nvPicPr>
        <p:blipFill>
          <a:blip r:embed="rId5">
            <a:alphaModFix/>
          </a:blip>
          <a:stretch>
            <a:fillRect/>
          </a:stretch>
        </p:blipFill>
        <p:spPr>
          <a:xfrm>
            <a:off x="870200" y="2499375"/>
            <a:ext cx="2229825" cy="1873050"/>
          </a:xfrm>
          <a:prstGeom prst="rect">
            <a:avLst/>
          </a:prstGeom>
          <a:noFill/>
          <a:ln>
            <a:noFill/>
          </a:ln>
        </p:spPr>
      </p:pic>
      <p:sp>
        <p:nvSpPr>
          <p:cNvPr id="231" name="Google Shape;231;p30"/>
          <p:cNvSpPr/>
          <p:nvPr/>
        </p:nvSpPr>
        <p:spPr>
          <a:xfrm>
            <a:off x="5553825" y="1664450"/>
            <a:ext cx="218400" cy="1539600"/>
          </a:xfrm>
          <a:prstGeom prst="moon">
            <a:avLst>
              <a:gd fmla="val 50000"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flipH="1">
            <a:off x="8566975" y="1656325"/>
            <a:ext cx="218400" cy="1539600"/>
          </a:xfrm>
          <a:prstGeom prst="moon">
            <a:avLst>
              <a:gd fmla="val 50000"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30"/>
          <p:cNvPicPr preferRelativeResize="0"/>
          <p:nvPr/>
        </p:nvPicPr>
        <p:blipFill>
          <a:blip r:embed="rId6">
            <a:alphaModFix/>
          </a:blip>
          <a:stretch>
            <a:fillRect/>
          </a:stretch>
        </p:blipFill>
        <p:spPr>
          <a:xfrm>
            <a:off x="6050850" y="3848917"/>
            <a:ext cx="2229825" cy="844058"/>
          </a:xfrm>
          <a:prstGeom prst="rect">
            <a:avLst/>
          </a:prstGeom>
          <a:noFill/>
          <a:ln>
            <a:noFill/>
          </a:ln>
        </p:spPr>
      </p:pic>
      <p:pic>
        <p:nvPicPr>
          <p:cNvPr id="234" name="Google Shape;234;p30"/>
          <p:cNvPicPr preferRelativeResize="0"/>
          <p:nvPr/>
        </p:nvPicPr>
        <p:blipFill>
          <a:blip r:embed="rId7">
            <a:alphaModFix/>
          </a:blip>
          <a:stretch>
            <a:fillRect/>
          </a:stretch>
        </p:blipFill>
        <p:spPr>
          <a:xfrm>
            <a:off x="8178820" y="805225"/>
            <a:ext cx="509984" cy="530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pic>
        <p:nvPicPr>
          <p:cNvPr id="239" name="Google Shape;239;p31"/>
          <p:cNvPicPr preferRelativeResize="0"/>
          <p:nvPr/>
        </p:nvPicPr>
        <p:blipFill>
          <a:blip r:embed="rId4">
            <a:alphaModFix/>
          </a:blip>
          <a:stretch>
            <a:fillRect/>
          </a:stretch>
        </p:blipFill>
        <p:spPr>
          <a:xfrm>
            <a:off x="5430325" y="1426050"/>
            <a:ext cx="3355050" cy="2007537"/>
          </a:xfrm>
          <a:prstGeom prst="rect">
            <a:avLst/>
          </a:prstGeom>
          <a:noFill/>
          <a:ln>
            <a:noFill/>
          </a:ln>
        </p:spPr>
      </p:pic>
      <p:sp>
        <p:nvSpPr>
          <p:cNvPr id="240" name="Google Shape;240;p31"/>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241" name="Google Shape;241;p31"/>
          <p:cNvSpPr txBox="1"/>
          <p:nvPr/>
        </p:nvSpPr>
        <p:spPr>
          <a:xfrm>
            <a:off x="3495325" y="1099675"/>
            <a:ext cx="19350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Basic operations to insert, check, and </a:t>
            </a:r>
            <a:r>
              <a:rPr b="1" lang="en" sz="1600">
                <a:solidFill>
                  <a:srgbClr val="003767"/>
                </a:solidFill>
                <a:latin typeface="Montserrat"/>
                <a:ea typeface="Montserrat"/>
                <a:cs typeface="Montserrat"/>
                <a:sym typeface="Montserrat"/>
              </a:rPr>
              <a:t>print</a:t>
            </a:r>
            <a:endParaRPr b="1" sz="1600">
              <a:solidFill>
                <a:srgbClr val="003767"/>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Inorder</a:t>
            </a:r>
            <a:endParaRPr b="1"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Left</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Node</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Right</a:t>
            </a:r>
            <a:endParaRPr sz="1600">
              <a:solidFill>
                <a:srgbClr val="003767"/>
              </a:solidFill>
              <a:latin typeface="Montserrat"/>
              <a:ea typeface="Montserrat"/>
              <a:cs typeface="Montserrat"/>
              <a:sym typeface="Montserrat"/>
            </a:endParaRPr>
          </a:p>
        </p:txBody>
      </p:sp>
      <p:sp>
        <p:nvSpPr>
          <p:cNvPr id="242" name="Google Shape;242;p31"/>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Implementing Trees in Python</a:t>
            </a:r>
            <a:endParaRPr b="1" sz="1600">
              <a:solidFill>
                <a:srgbClr val="0072BC"/>
              </a:solidFill>
              <a:latin typeface="Montserrat"/>
              <a:ea typeface="Montserrat"/>
              <a:cs typeface="Montserrat"/>
              <a:sym typeface="Montserrat"/>
            </a:endParaRPr>
          </a:p>
        </p:txBody>
      </p:sp>
      <p:sp>
        <p:nvSpPr>
          <p:cNvPr id="243" name="Google Shape;243;p31"/>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244" name="Google Shape;244;p31"/>
          <p:cNvPicPr preferRelativeResize="0"/>
          <p:nvPr/>
        </p:nvPicPr>
        <p:blipFill>
          <a:blip r:embed="rId5">
            <a:alphaModFix/>
          </a:blip>
          <a:stretch>
            <a:fillRect/>
          </a:stretch>
        </p:blipFill>
        <p:spPr>
          <a:xfrm>
            <a:off x="870200" y="2499375"/>
            <a:ext cx="2229825" cy="1873050"/>
          </a:xfrm>
          <a:prstGeom prst="rect">
            <a:avLst/>
          </a:prstGeom>
          <a:noFill/>
          <a:ln>
            <a:noFill/>
          </a:ln>
        </p:spPr>
      </p:pic>
      <p:sp>
        <p:nvSpPr>
          <p:cNvPr id="245" name="Google Shape;245;p31"/>
          <p:cNvSpPr/>
          <p:nvPr/>
        </p:nvSpPr>
        <p:spPr>
          <a:xfrm>
            <a:off x="5624825" y="1660021"/>
            <a:ext cx="218400" cy="1086300"/>
          </a:xfrm>
          <a:prstGeom prst="moon">
            <a:avLst>
              <a:gd fmla="val 50000"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flipH="1">
            <a:off x="8747425" y="1660025"/>
            <a:ext cx="218400" cy="1086300"/>
          </a:xfrm>
          <a:prstGeom prst="moon">
            <a:avLst>
              <a:gd fmla="val 50000"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31"/>
          <p:cNvPicPr preferRelativeResize="0"/>
          <p:nvPr/>
        </p:nvPicPr>
        <p:blipFill>
          <a:blip r:embed="rId6">
            <a:alphaModFix/>
          </a:blip>
          <a:stretch>
            <a:fillRect/>
          </a:stretch>
        </p:blipFill>
        <p:spPr>
          <a:xfrm>
            <a:off x="4935089" y="4112997"/>
            <a:ext cx="3888324" cy="530228"/>
          </a:xfrm>
          <a:prstGeom prst="rect">
            <a:avLst/>
          </a:prstGeom>
          <a:noFill/>
          <a:ln>
            <a:noFill/>
          </a:ln>
        </p:spPr>
      </p:pic>
      <p:pic>
        <p:nvPicPr>
          <p:cNvPr id="248" name="Google Shape;248;p31"/>
          <p:cNvPicPr preferRelativeResize="0"/>
          <p:nvPr/>
        </p:nvPicPr>
        <p:blipFill>
          <a:blip r:embed="rId7">
            <a:alphaModFix/>
          </a:blip>
          <a:stretch>
            <a:fillRect/>
          </a:stretch>
        </p:blipFill>
        <p:spPr>
          <a:xfrm>
            <a:off x="8178820" y="805225"/>
            <a:ext cx="509984" cy="530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740275" y="1388225"/>
            <a:ext cx="2787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0072BC"/>
                </a:solidFill>
                <a:latin typeface="Montserrat ExtraBold"/>
                <a:ea typeface="Montserrat ExtraBold"/>
                <a:cs typeface="Montserrat ExtraBold"/>
                <a:sym typeface="Montserrat ExtraBold"/>
              </a:rPr>
              <a:t>3/8 of the course</a:t>
            </a:r>
            <a:endParaRPr sz="3000">
              <a:solidFill>
                <a:srgbClr val="0072BC"/>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000">
                <a:solidFill>
                  <a:srgbClr val="0072BC"/>
                </a:solidFill>
                <a:latin typeface="Montserrat ExtraBold"/>
                <a:ea typeface="Montserrat ExtraBold"/>
                <a:cs typeface="Montserrat ExtraBold"/>
                <a:sym typeface="Montserrat ExtraBold"/>
              </a:rPr>
              <a:t>Week 3</a:t>
            </a:r>
            <a:endParaRPr sz="3000">
              <a:solidFill>
                <a:srgbClr val="0072BC"/>
              </a:solidFill>
              <a:latin typeface="Montserrat ExtraBold"/>
              <a:ea typeface="Montserrat ExtraBold"/>
              <a:cs typeface="Montserrat ExtraBold"/>
              <a:sym typeface="Montserrat ExtraBold"/>
            </a:endParaRPr>
          </a:p>
        </p:txBody>
      </p:sp>
      <p:sp>
        <p:nvSpPr>
          <p:cNvPr id="62" name="Google Shape;62;p14"/>
          <p:cNvSpPr txBox="1"/>
          <p:nvPr/>
        </p:nvSpPr>
        <p:spPr>
          <a:xfrm>
            <a:off x="4416075" y="3526425"/>
            <a:ext cx="442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C92D1"/>
                </a:solidFill>
                <a:latin typeface="Montserrat Medium"/>
                <a:ea typeface="Montserrat Medium"/>
                <a:cs typeface="Montserrat Medium"/>
                <a:sym typeface="Montserrat Medium"/>
              </a:rPr>
              <a:t>This is a very fast paced course, I hope you are up to date because we comes the third topic: Data Structures: Trees and Graphs</a:t>
            </a:r>
            <a:endParaRPr>
              <a:solidFill>
                <a:srgbClr val="1C92D1"/>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pic>
        <p:nvPicPr>
          <p:cNvPr id="253" name="Google Shape;253;p32"/>
          <p:cNvPicPr preferRelativeResize="0"/>
          <p:nvPr/>
        </p:nvPicPr>
        <p:blipFill>
          <a:blip r:embed="rId4">
            <a:alphaModFix/>
          </a:blip>
          <a:stretch>
            <a:fillRect/>
          </a:stretch>
        </p:blipFill>
        <p:spPr>
          <a:xfrm>
            <a:off x="5399117" y="1411950"/>
            <a:ext cx="3427815" cy="2007525"/>
          </a:xfrm>
          <a:prstGeom prst="rect">
            <a:avLst/>
          </a:prstGeom>
          <a:noFill/>
          <a:ln>
            <a:noFill/>
          </a:ln>
        </p:spPr>
      </p:pic>
      <p:sp>
        <p:nvSpPr>
          <p:cNvPr id="254" name="Google Shape;254;p32"/>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255" name="Google Shape;255;p32"/>
          <p:cNvSpPr txBox="1"/>
          <p:nvPr/>
        </p:nvSpPr>
        <p:spPr>
          <a:xfrm>
            <a:off x="3495325" y="1099675"/>
            <a:ext cx="19350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Basic operations to insert, check, and </a:t>
            </a:r>
            <a:r>
              <a:rPr b="1" lang="en" sz="1600">
                <a:solidFill>
                  <a:srgbClr val="003767"/>
                </a:solidFill>
                <a:latin typeface="Montserrat"/>
                <a:ea typeface="Montserrat"/>
                <a:cs typeface="Montserrat"/>
                <a:sym typeface="Montserrat"/>
              </a:rPr>
              <a:t>print</a:t>
            </a:r>
            <a:endParaRPr sz="1600">
              <a:solidFill>
                <a:srgbClr val="003767"/>
              </a:solidFill>
              <a:latin typeface="Montserrat"/>
              <a:ea typeface="Montserrat"/>
              <a:cs typeface="Montserrat"/>
              <a:sym typeface="Montserrat"/>
            </a:endParaRPr>
          </a:p>
        </p:txBody>
      </p:sp>
      <p:sp>
        <p:nvSpPr>
          <p:cNvPr id="256" name="Google Shape;256;p32"/>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Implementing Trees in Python</a:t>
            </a:r>
            <a:endParaRPr b="1" sz="1600">
              <a:solidFill>
                <a:srgbClr val="0072BC"/>
              </a:solidFill>
              <a:latin typeface="Montserrat"/>
              <a:ea typeface="Montserrat"/>
              <a:cs typeface="Montserrat"/>
              <a:sym typeface="Montserrat"/>
            </a:endParaRPr>
          </a:p>
        </p:txBody>
      </p:sp>
      <p:sp>
        <p:nvSpPr>
          <p:cNvPr id="257" name="Google Shape;257;p32"/>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258" name="Google Shape;258;p32"/>
          <p:cNvPicPr preferRelativeResize="0"/>
          <p:nvPr/>
        </p:nvPicPr>
        <p:blipFill>
          <a:blip r:embed="rId5">
            <a:alphaModFix/>
          </a:blip>
          <a:stretch>
            <a:fillRect/>
          </a:stretch>
        </p:blipFill>
        <p:spPr>
          <a:xfrm>
            <a:off x="870200" y="2499375"/>
            <a:ext cx="2229825" cy="1873050"/>
          </a:xfrm>
          <a:prstGeom prst="rect">
            <a:avLst/>
          </a:prstGeom>
          <a:noFill/>
          <a:ln>
            <a:noFill/>
          </a:ln>
        </p:spPr>
      </p:pic>
      <p:sp>
        <p:nvSpPr>
          <p:cNvPr id="259" name="Google Shape;259;p32"/>
          <p:cNvSpPr/>
          <p:nvPr/>
        </p:nvSpPr>
        <p:spPr>
          <a:xfrm>
            <a:off x="5624825" y="1660021"/>
            <a:ext cx="218400" cy="1086300"/>
          </a:xfrm>
          <a:prstGeom prst="moon">
            <a:avLst>
              <a:gd fmla="val 50000"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flipH="1">
            <a:off x="8747425" y="1660025"/>
            <a:ext cx="218400" cy="1086300"/>
          </a:xfrm>
          <a:prstGeom prst="moon">
            <a:avLst>
              <a:gd fmla="val 50000"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txBox="1"/>
          <p:nvPr/>
        </p:nvSpPr>
        <p:spPr>
          <a:xfrm>
            <a:off x="5906875" y="3627600"/>
            <a:ext cx="24123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Preorder</a:t>
            </a:r>
            <a:endParaRPr b="1"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Node</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Left</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Right</a:t>
            </a:r>
            <a:endParaRPr/>
          </a:p>
        </p:txBody>
      </p:sp>
      <p:pic>
        <p:nvPicPr>
          <p:cNvPr id="262" name="Google Shape;262;p32"/>
          <p:cNvPicPr preferRelativeResize="0"/>
          <p:nvPr/>
        </p:nvPicPr>
        <p:blipFill>
          <a:blip r:embed="rId6">
            <a:alphaModFix/>
          </a:blip>
          <a:stretch>
            <a:fillRect/>
          </a:stretch>
        </p:blipFill>
        <p:spPr>
          <a:xfrm>
            <a:off x="4213445" y="2632367"/>
            <a:ext cx="1025425" cy="2407133"/>
          </a:xfrm>
          <a:prstGeom prst="rect">
            <a:avLst/>
          </a:prstGeom>
          <a:noFill/>
          <a:ln>
            <a:noFill/>
          </a:ln>
        </p:spPr>
      </p:pic>
      <p:pic>
        <p:nvPicPr>
          <p:cNvPr id="263" name="Google Shape;263;p32"/>
          <p:cNvPicPr preferRelativeResize="0"/>
          <p:nvPr/>
        </p:nvPicPr>
        <p:blipFill>
          <a:blip r:embed="rId7">
            <a:alphaModFix/>
          </a:blip>
          <a:stretch>
            <a:fillRect/>
          </a:stretch>
        </p:blipFill>
        <p:spPr>
          <a:xfrm>
            <a:off x="8178820" y="805225"/>
            <a:ext cx="509984" cy="530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pic>
        <p:nvPicPr>
          <p:cNvPr id="268" name="Google Shape;268;p33"/>
          <p:cNvPicPr preferRelativeResize="0"/>
          <p:nvPr/>
        </p:nvPicPr>
        <p:blipFill>
          <a:blip r:embed="rId4">
            <a:alphaModFix/>
          </a:blip>
          <a:stretch>
            <a:fillRect/>
          </a:stretch>
        </p:blipFill>
        <p:spPr>
          <a:xfrm>
            <a:off x="5446161" y="1386683"/>
            <a:ext cx="3408875" cy="1996433"/>
          </a:xfrm>
          <a:prstGeom prst="rect">
            <a:avLst/>
          </a:prstGeom>
          <a:noFill/>
          <a:ln>
            <a:noFill/>
          </a:ln>
        </p:spPr>
      </p:pic>
      <p:sp>
        <p:nvSpPr>
          <p:cNvPr id="269" name="Google Shape;269;p33"/>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270" name="Google Shape;270;p33"/>
          <p:cNvSpPr txBox="1"/>
          <p:nvPr/>
        </p:nvSpPr>
        <p:spPr>
          <a:xfrm>
            <a:off x="3495325" y="1099675"/>
            <a:ext cx="19350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Basic operations to insert, check, and </a:t>
            </a:r>
            <a:r>
              <a:rPr b="1" lang="en" sz="1600">
                <a:solidFill>
                  <a:srgbClr val="003767"/>
                </a:solidFill>
                <a:latin typeface="Montserrat"/>
                <a:ea typeface="Montserrat"/>
                <a:cs typeface="Montserrat"/>
                <a:sym typeface="Montserrat"/>
              </a:rPr>
              <a:t>print</a:t>
            </a:r>
            <a:endParaRPr sz="1600">
              <a:solidFill>
                <a:srgbClr val="003767"/>
              </a:solidFill>
              <a:latin typeface="Montserrat"/>
              <a:ea typeface="Montserrat"/>
              <a:cs typeface="Montserrat"/>
              <a:sym typeface="Montserrat"/>
            </a:endParaRPr>
          </a:p>
        </p:txBody>
      </p:sp>
      <p:sp>
        <p:nvSpPr>
          <p:cNvPr id="271" name="Google Shape;271;p33"/>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Implementing Trees in Python</a:t>
            </a:r>
            <a:endParaRPr b="1" sz="1600">
              <a:solidFill>
                <a:srgbClr val="0072BC"/>
              </a:solidFill>
              <a:latin typeface="Montserrat"/>
              <a:ea typeface="Montserrat"/>
              <a:cs typeface="Montserrat"/>
              <a:sym typeface="Montserrat"/>
            </a:endParaRPr>
          </a:p>
        </p:txBody>
      </p:sp>
      <p:sp>
        <p:nvSpPr>
          <p:cNvPr id="272" name="Google Shape;272;p33"/>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273" name="Google Shape;273;p33"/>
          <p:cNvPicPr preferRelativeResize="0"/>
          <p:nvPr/>
        </p:nvPicPr>
        <p:blipFill>
          <a:blip r:embed="rId5">
            <a:alphaModFix/>
          </a:blip>
          <a:stretch>
            <a:fillRect/>
          </a:stretch>
        </p:blipFill>
        <p:spPr>
          <a:xfrm>
            <a:off x="870200" y="2499375"/>
            <a:ext cx="2229825" cy="1873050"/>
          </a:xfrm>
          <a:prstGeom prst="rect">
            <a:avLst/>
          </a:prstGeom>
          <a:noFill/>
          <a:ln>
            <a:noFill/>
          </a:ln>
        </p:spPr>
      </p:pic>
      <p:sp>
        <p:nvSpPr>
          <p:cNvPr id="274" name="Google Shape;274;p33"/>
          <p:cNvSpPr/>
          <p:nvPr/>
        </p:nvSpPr>
        <p:spPr>
          <a:xfrm>
            <a:off x="5624825" y="1660021"/>
            <a:ext cx="218400" cy="1086300"/>
          </a:xfrm>
          <a:prstGeom prst="moon">
            <a:avLst>
              <a:gd fmla="val 50000"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flipH="1">
            <a:off x="8747425" y="1660025"/>
            <a:ext cx="218400" cy="1086300"/>
          </a:xfrm>
          <a:prstGeom prst="moon">
            <a:avLst>
              <a:gd fmla="val 50000"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txBox="1"/>
          <p:nvPr/>
        </p:nvSpPr>
        <p:spPr>
          <a:xfrm>
            <a:off x="5906875" y="3627600"/>
            <a:ext cx="24123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b="1" lang="en" sz="1600">
                <a:solidFill>
                  <a:srgbClr val="003767"/>
                </a:solidFill>
                <a:latin typeface="Montserrat"/>
                <a:ea typeface="Montserrat"/>
                <a:cs typeface="Montserrat"/>
                <a:sym typeface="Montserrat"/>
              </a:rPr>
              <a:t>Post</a:t>
            </a:r>
            <a:r>
              <a:rPr b="1" lang="en" sz="1600">
                <a:solidFill>
                  <a:srgbClr val="003767"/>
                </a:solidFill>
                <a:latin typeface="Montserrat"/>
                <a:ea typeface="Montserrat"/>
                <a:cs typeface="Montserrat"/>
                <a:sym typeface="Montserrat"/>
              </a:rPr>
              <a:t>order</a:t>
            </a:r>
            <a:endParaRPr b="1"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Left</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Right</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Node</a:t>
            </a:r>
            <a:endParaRPr sz="1600">
              <a:solidFill>
                <a:srgbClr val="003767"/>
              </a:solidFill>
              <a:latin typeface="Montserrat"/>
              <a:ea typeface="Montserrat"/>
              <a:cs typeface="Montserrat"/>
              <a:sym typeface="Montserrat"/>
            </a:endParaRPr>
          </a:p>
        </p:txBody>
      </p:sp>
      <p:pic>
        <p:nvPicPr>
          <p:cNvPr id="277" name="Google Shape;277;p33"/>
          <p:cNvPicPr preferRelativeResize="0"/>
          <p:nvPr/>
        </p:nvPicPr>
        <p:blipFill>
          <a:blip r:embed="rId6">
            <a:alphaModFix/>
          </a:blip>
          <a:stretch>
            <a:fillRect/>
          </a:stretch>
        </p:blipFill>
        <p:spPr>
          <a:xfrm>
            <a:off x="4125075" y="2663576"/>
            <a:ext cx="1025425" cy="2431975"/>
          </a:xfrm>
          <a:prstGeom prst="rect">
            <a:avLst/>
          </a:prstGeom>
          <a:noFill/>
          <a:ln>
            <a:noFill/>
          </a:ln>
        </p:spPr>
      </p:pic>
      <p:pic>
        <p:nvPicPr>
          <p:cNvPr id="278" name="Google Shape;278;p33"/>
          <p:cNvPicPr preferRelativeResize="0"/>
          <p:nvPr/>
        </p:nvPicPr>
        <p:blipFill>
          <a:blip r:embed="rId7">
            <a:alphaModFix/>
          </a:blip>
          <a:stretch>
            <a:fillRect/>
          </a:stretch>
        </p:blipFill>
        <p:spPr>
          <a:xfrm>
            <a:off x="8178820" y="805225"/>
            <a:ext cx="509984" cy="530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34"/>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284" name="Google Shape;284;p34"/>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Implementing Trees in Python</a:t>
            </a:r>
            <a:endParaRPr b="1" sz="1600">
              <a:solidFill>
                <a:srgbClr val="0072BC"/>
              </a:solidFill>
              <a:latin typeface="Montserrat"/>
              <a:ea typeface="Montserrat"/>
              <a:cs typeface="Montserrat"/>
              <a:sym typeface="Montserrat"/>
            </a:endParaRPr>
          </a:p>
        </p:txBody>
      </p:sp>
      <p:sp>
        <p:nvSpPr>
          <p:cNvPr id="285" name="Google Shape;285;p34"/>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286" name="Google Shape;286;p34"/>
          <p:cNvPicPr preferRelativeResize="0"/>
          <p:nvPr/>
        </p:nvPicPr>
        <p:blipFill>
          <a:blip r:embed="rId4">
            <a:alphaModFix/>
          </a:blip>
          <a:stretch>
            <a:fillRect/>
          </a:stretch>
        </p:blipFill>
        <p:spPr>
          <a:xfrm>
            <a:off x="870200" y="2499375"/>
            <a:ext cx="2229825" cy="1873050"/>
          </a:xfrm>
          <a:prstGeom prst="rect">
            <a:avLst/>
          </a:prstGeom>
          <a:noFill/>
          <a:ln>
            <a:noFill/>
          </a:ln>
        </p:spPr>
      </p:pic>
      <p:pic>
        <p:nvPicPr>
          <p:cNvPr id="287" name="Google Shape;287;p34"/>
          <p:cNvPicPr preferRelativeResize="0"/>
          <p:nvPr/>
        </p:nvPicPr>
        <p:blipFill>
          <a:blip r:embed="rId5">
            <a:alphaModFix/>
          </a:blip>
          <a:stretch>
            <a:fillRect/>
          </a:stretch>
        </p:blipFill>
        <p:spPr>
          <a:xfrm>
            <a:off x="3360325" y="1203825"/>
            <a:ext cx="3044967" cy="3634875"/>
          </a:xfrm>
          <a:prstGeom prst="rect">
            <a:avLst/>
          </a:prstGeom>
          <a:noFill/>
          <a:ln>
            <a:noFill/>
          </a:ln>
        </p:spPr>
      </p:pic>
      <p:pic>
        <p:nvPicPr>
          <p:cNvPr id="288" name="Google Shape;288;p34"/>
          <p:cNvPicPr preferRelativeResize="0"/>
          <p:nvPr/>
        </p:nvPicPr>
        <p:blipFill>
          <a:blip r:embed="rId6">
            <a:alphaModFix/>
          </a:blip>
          <a:stretch>
            <a:fillRect/>
          </a:stretch>
        </p:blipFill>
        <p:spPr>
          <a:xfrm>
            <a:off x="5058189" y="1335447"/>
            <a:ext cx="3888324" cy="530228"/>
          </a:xfrm>
          <a:prstGeom prst="rect">
            <a:avLst/>
          </a:prstGeom>
          <a:noFill/>
          <a:ln>
            <a:noFill/>
          </a:ln>
        </p:spPr>
      </p:pic>
      <p:pic>
        <p:nvPicPr>
          <p:cNvPr id="289" name="Google Shape;289;p34"/>
          <p:cNvPicPr preferRelativeResize="0"/>
          <p:nvPr/>
        </p:nvPicPr>
        <p:blipFill>
          <a:blip r:embed="rId7">
            <a:alphaModFix/>
          </a:blip>
          <a:stretch>
            <a:fillRect/>
          </a:stretch>
        </p:blipFill>
        <p:spPr>
          <a:xfrm>
            <a:off x="6726688" y="1758550"/>
            <a:ext cx="1025425" cy="2407133"/>
          </a:xfrm>
          <a:prstGeom prst="rect">
            <a:avLst/>
          </a:prstGeom>
          <a:noFill/>
          <a:ln>
            <a:noFill/>
          </a:ln>
        </p:spPr>
      </p:pic>
      <p:pic>
        <p:nvPicPr>
          <p:cNvPr id="290" name="Google Shape;290;p34"/>
          <p:cNvPicPr preferRelativeResize="0"/>
          <p:nvPr/>
        </p:nvPicPr>
        <p:blipFill>
          <a:blip r:embed="rId8">
            <a:alphaModFix/>
          </a:blip>
          <a:stretch>
            <a:fillRect/>
          </a:stretch>
        </p:blipFill>
        <p:spPr>
          <a:xfrm>
            <a:off x="7921100" y="2499376"/>
            <a:ext cx="1025425" cy="2431975"/>
          </a:xfrm>
          <a:prstGeom prst="rect">
            <a:avLst/>
          </a:prstGeom>
          <a:noFill/>
          <a:ln>
            <a:noFill/>
          </a:ln>
        </p:spPr>
      </p:pic>
      <p:pic>
        <p:nvPicPr>
          <p:cNvPr id="291" name="Google Shape;291;p34"/>
          <p:cNvPicPr preferRelativeResize="0"/>
          <p:nvPr/>
        </p:nvPicPr>
        <p:blipFill>
          <a:blip r:embed="rId9">
            <a:alphaModFix/>
          </a:blip>
          <a:stretch>
            <a:fillRect/>
          </a:stretch>
        </p:blipFill>
        <p:spPr>
          <a:xfrm>
            <a:off x="4854525" y="2634611"/>
            <a:ext cx="1730400" cy="655000"/>
          </a:xfrm>
          <a:prstGeom prst="rect">
            <a:avLst/>
          </a:prstGeom>
          <a:noFill/>
          <a:ln>
            <a:noFill/>
          </a:ln>
        </p:spPr>
      </p:pic>
      <p:sp>
        <p:nvSpPr>
          <p:cNvPr id="292" name="Google Shape;292;p34"/>
          <p:cNvSpPr txBox="1"/>
          <p:nvPr/>
        </p:nvSpPr>
        <p:spPr>
          <a:xfrm>
            <a:off x="5577550" y="4531150"/>
            <a:ext cx="204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10"/>
              </a:rPr>
              <a:t>Download full code</a:t>
            </a:r>
            <a:endParaRPr/>
          </a:p>
        </p:txBody>
      </p:sp>
      <p:pic>
        <p:nvPicPr>
          <p:cNvPr id="293" name="Google Shape;293;p34"/>
          <p:cNvPicPr preferRelativeResize="0"/>
          <p:nvPr/>
        </p:nvPicPr>
        <p:blipFill>
          <a:blip r:embed="rId11">
            <a:alphaModFix/>
          </a:blip>
          <a:stretch>
            <a:fillRect/>
          </a:stretch>
        </p:blipFill>
        <p:spPr>
          <a:xfrm>
            <a:off x="8178820" y="805225"/>
            <a:ext cx="509984" cy="530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35"/>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299" name="Google Shape;299;p35"/>
          <p:cNvSpPr txBox="1"/>
          <p:nvPr/>
        </p:nvSpPr>
        <p:spPr>
          <a:xfrm>
            <a:off x="3495325" y="1099675"/>
            <a:ext cx="48165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Other implementations are possible</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N-ary trees, not only binary</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Other criteria, not only binary search</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Heaps (a.k.a. priority queues)</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Self-balanced queues</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B-trees</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Black and red trees</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Other operations</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Removal</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Height</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Pruning</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 </a:t>
            </a:r>
            <a:endParaRPr sz="1600">
              <a:solidFill>
                <a:srgbClr val="003767"/>
              </a:solidFill>
              <a:latin typeface="Montserrat"/>
              <a:ea typeface="Montserrat"/>
              <a:cs typeface="Montserrat"/>
              <a:sym typeface="Montserrat"/>
            </a:endParaRPr>
          </a:p>
        </p:txBody>
      </p:sp>
      <p:sp>
        <p:nvSpPr>
          <p:cNvPr id="300" name="Google Shape;300;p35"/>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Implementing Trees in Python</a:t>
            </a:r>
            <a:endParaRPr b="1" sz="1600">
              <a:solidFill>
                <a:srgbClr val="0072BC"/>
              </a:solidFill>
              <a:latin typeface="Montserrat"/>
              <a:ea typeface="Montserrat"/>
              <a:cs typeface="Montserrat"/>
              <a:sym typeface="Montserrat"/>
            </a:endParaRPr>
          </a:p>
        </p:txBody>
      </p:sp>
      <p:sp>
        <p:nvSpPr>
          <p:cNvPr id="301" name="Google Shape;301;p35"/>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302" name="Google Shape;302;p35"/>
          <p:cNvPicPr preferRelativeResize="0"/>
          <p:nvPr/>
        </p:nvPicPr>
        <p:blipFill>
          <a:blip r:embed="rId4">
            <a:alphaModFix/>
          </a:blip>
          <a:stretch>
            <a:fillRect/>
          </a:stretch>
        </p:blipFill>
        <p:spPr>
          <a:xfrm>
            <a:off x="413525" y="2827543"/>
            <a:ext cx="3383476" cy="1222300"/>
          </a:xfrm>
          <a:prstGeom prst="rect">
            <a:avLst/>
          </a:prstGeom>
          <a:noFill/>
          <a:ln>
            <a:noFill/>
          </a:ln>
        </p:spPr>
      </p:pic>
      <p:pic>
        <p:nvPicPr>
          <p:cNvPr id="303" name="Google Shape;303;p35"/>
          <p:cNvPicPr preferRelativeResize="0"/>
          <p:nvPr/>
        </p:nvPicPr>
        <p:blipFill>
          <a:blip r:embed="rId5">
            <a:alphaModFix/>
          </a:blip>
          <a:stretch>
            <a:fillRect/>
          </a:stretch>
        </p:blipFill>
        <p:spPr>
          <a:xfrm>
            <a:off x="6355098" y="3214423"/>
            <a:ext cx="2610725" cy="1276900"/>
          </a:xfrm>
          <a:prstGeom prst="rect">
            <a:avLst/>
          </a:prstGeom>
          <a:noFill/>
          <a:ln>
            <a:noFill/>
          </a:ln>
        </p:spPr>
      </p:pic>
      <p:pic>
        <p:nvPicPr>
          <p:cNvPr id="304" name="Google Shape;304;p35"/>
          <p:cNvPicPr preferRelativeResize="0"/>
          <p:nvPr/>
        </p:nvPicPr>
        <p:blipFill>
          <a:blip r:embed="rId6">
            <a:alphaModFix/>
          </a:blip>
          <a:stretch>
            <a:fillRect/>
          </a:stretch>
        </p:blipFill>
        <p:spPr>
          <a:xfrm>
            <a:off x="8178820" y="805225"/>
            <a:ext cx="509984" cy="530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pic>
        <p:nvPicPr>
          <p:cNvPr id="309" name="Google Shape;309;p36"/>
          <p:cNvPicPr preferRelativeResize="0"/>
          <p:nvPr/>
        </p:nvPicPr>
        <p:blipFill>
          <a:blip r:embed="rId4">
            <a:alphaModFix/>
          </a:blip>
          <a:stretch>
            <a:fillRect/>
          </a:stretch>
        </p:blipFill>
        <p:spPr>
          <a:xfrm>
            <a:off x="1544575" y="1736900"/>
            <a:ext cx="2756950" cy="2756950"/>
          </a:xfrm>
          <a:prstGeom prst="rect">
            <a:avLst/>
          </a:prstGeom>
          <a:noFill/>
          <a:ln>
            <a:noFill/>
          </a:ln>
        </p:spPr>
      </p:pic>
      <p:sp>
        <p:nvSpPr>
          <p:cNvPr id="310" name="Google Shape;310;p36"/>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311" name="Google Shape;311;p36"/>
          <p:cNvSpPr txBox="1"/>
          <p:nvPr/>
        </p:nvSpPr>
        <p:spPr>
          <a:xfrm>
            <a:off x="3360325" y="1175875"/>
            <a:ext cx="56484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 tree has a root and it goes in a single direction, from the root to the leaves</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What if the nodes go go anywhere?</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This will be a graph!</a:t>
            </a:r>
            <a:endParaRPr sz="1600">
              <a:solidFill>
                <a:srgbClr val="003767"/>
              </a:solidFill>
              <a:latin typeface="Montserrat"/>
              <a:ea typeface="Montserrat"/>
              <a:cs typeface="Montserrat"/>
              <a:sym typeface="Montserrat"/>
            </a:endParaRPr>
          </a:p>
          <a:p>
            <a:pPr indent="-330200" lvl="2" marL="13716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Vertices</a:t>
            </a:r>
            <a:endParaRPr sz="1600">
              <a:solidFill>
                <a:srgbClr val="003767"/>
              </a:solidFill>
              <a:latin typeface="Montserrat"/>
              <a:ea typeface="Montserrat"/>
              <a:cs typeface="Montserrat"/>
              <a:sym typeface="Montserrat"/>
            </a:endParaRPr>
          </a:p>
          <a:p>
            <a:pPr indent="-330200" lvl="3" marL="18288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Usually identified, capable of holding information (or not)</a:t>
            </a:r>
            <a:endParaRPr sz="1600">
              <a:solidFill>
                <a:srgbClr val="003767"/>
              </a:solidFill>
              <a:latin typeface="Montserrat"/>
              <a:ea typeface="Montserrat"/>
              <a:cs typeface="Montserrat"/>
              <a:sym typeface="Montserrat"/>
            </a:endParaRPr>
          </a:p>
          <a:p>
            <a:pPr indent="-330200" lvl="2" marL="13716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Edges</a:t>
            </a:r>
            <a:endParaRPr sz="1600">
              <a:solidFill>
                <a:srgbClr val="003767"/>
              </a:solidFill>
              <a:latin typeface="Montserrat"/>
              <a:ea typeface="Montserrat"/>
              <a:cs typeface="Montserrat"/>
              <a:sym typeface="Montserrat"/>
            </a:endParaRPr>
          </a:p>
          <a:p>
            <a:pPr indent="-330200" lvl="3" marL="18288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Connecting two vertices, usually holding information (weight)</a:t>
            </a:r>
            <a:endParaRPr sz="1600">
              <a:solidFill>
                <a:srgbClr val="003767"/>
              </a:solidFill>
              <a:latin typeface="Montserrat"/>
              <a:ea typeface="Montserrat"/>
              <a:cs typeface="Montserrat"/>
              <a:sym typeface="Montserrat"/>
            </a:endParaRPr>
          </a:p>
          <a:p>
            <a:pPr indent="-330200" lvl="2" marL="13716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An abstraction of all sorts of connections</a:t>
            </a:r>
            <a:endParaRPr sz="1600">
              <a:solidFill>
                <a:srgbClr val="003767"/>
              </a:solidFill>
              <a:latin typeface="Montserrat"/>
              <a:ea typeface="Montserrat"/>
              <a:cs typeface="Montserrat"/>
              <a:sym typeface="Montserrat"/>
            </a:endParaRPr>
          </a:p>
          <a:p>
            <a:pPr indent="-330200" lvl="3" marL="18288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Geographic distributions</a:t>
            </a:r>
            <a:endParaRPr sz="1600">
              <a:solidFill>
                <a:srgbClr val="003767"/>
              </a:solidFill>
              <a:latin typeface="Montserrat"/>
              <a:ea typeface="Montserrat"/>
              <a:cs typeface="Montserrat"/>
              <a:sym typeface="Montserrat"/>
            </a:endParaRPr>
          </a:p>
          <a:p>
            <a:pPr indent="-330200" lvl="4" marL="22860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Edges can be roads, flights</a:t>
            </a:r>
            <a:endParaRPr sz="1600">
              <a:solidFill>
                <a:srgbClr val="003767"/>
              </a:solidFill>
              <a:latin typeface="Montserrat"/>
              <a:ea typeface="Montserrat"/>
              <a:cs typeface="Montserrat"/>
              <a:sym typeface="Montserrat"/>
            </a:endParaRPr>
          </a:p>
          <a:p>
            <a:pPr indent="-330200" lvl="3" marL="18288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Personal connections</a:t>
            </a:r>
            <a:endParaRPr sz="1600">
              <a:solidFill>
                <a:srgbClr val="003767"/>
              </a:solidFill>
              <a:latin typeface="Montserrat"/>
              <a:ea typeface="Montserrat"/>
              <a:cs typeface="Montserrat"/>
              <a:sym typeface="Montserrat"/>
            </a:endParaRPr>
          </a:p>
          <a:p>
            <a:pPr indent="-330200" lvl="4" marL="22860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six degrees - IMDb / K. Bacon</a:t>
            </a:r>
            <a:endParaRPr sz="1600">
              <a:solidFill>
                <a:srgbClr val="003767"/>
              </a:solidFill>
              <a:latin typeface="Montserrat"/>
              <a:ea typeface="Montserrat"/>
              <a:cs typeface="Montserrat"/>
              <a:sym typeface="Montserrat"/>
            </a:endParaRPr>
          </a:p>
        </p:txBody>
      </p:sp>
      <p:sp>
        <p:nvSpPr>
          <p:cNvPr id="312" name="Google Shape;312;p36"/>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What is a graph?</a:t>
            </a:r>
            <a:endParaRPr b="1" sz="1600">
              <a:solidFill>
                <a:srgbClr val="0072BC"/>
              </a:solidFill>
              <a:latin typeface="Montserrat"/>
              <a:ea typeface="Montserrat"/>
              <a:cs typeface="Montserrat"/>
              <a:sym typeface="Montserrat"/>
            </a:endParaRPr>
          </a:p>
        </p:txBody>
      </p:sp>
      <p:sp>
        <p:nvSpPr>
          <p:cNvPr id="313" name="Google Shape;313;p36"/>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Graphs</a:t>
            </a:r>
            <a:endParaRPr b="1" sz="2800">
              <a:solidFill>
                <a:srgbClr val="0072BC"/>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37"/>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319" name="Google Shape;319;p37"/>
          <p:cNvSpPr txBox="1"/>
          <p:nvPr/>
        </p:nvSpPr>
        <p:spPr>
          <a:xfrm>
            <a:off x="3360325" y="1175875"/>
            <a:ext cx="56484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An abstraction of all sorts of connections</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 map can be described as a graph</a:t>
            </a:r>
            <a:endParaRPr sz="1600">
              <a:solidFill>
                <a:srgbClr val="003767"/>
              </a:solidFill>
              <a:latin typeface="Montserrat"/>
              <a:ea typeface="Montserrat"/>
              <a:cs typeface="Montserrat"/>
              <a:sym typeface="Montserrat"/>
            </a:endParaRPr>
          </a:p>
          <a:p>
            <a:pPr indent="-330200" lvl="2" marL="13716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Each city is represented by a vertex</a:t>
            </a:r>
            <a:endParaRPr sz="1600">
              <a:solidFill>
                <a:srgbClr val="003767"/>
              </a:solidFill>
              <a:latin typeface="Montserrat"/>
              <a:ea typeface="Montserrat"/>
              <a:cs typeface="Montserrat"/>
              <a:sym typeface="Montserrat"/>
            </a:endParaRPr>
          </a:p>
          <a:p>
            <a:pPr indent="-330200" lvl="2" marL="13716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Each road between two cities is an edge</a:t>
            </a:r>
            <a:endParaRPr sz="1600">
              <a:solidFill>
                <a:srgbClr val="003767"/>
              </a:solidFill>
              <a:latin typeface="Montserrat"/>
              <a:ea typeface="Montserrat"/>
              <a:cs typeface="Montserrat"/>
              <a:sym typeface="Montserrat"/>
            </a:endParaRPr>
          </a:p>
          <a:p>
            <a:pPr indent="-330200" lvl="3" marL="18288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distance of the road the weight of the edge</a:t>
            </a:r>
            <a:endParaRPr sz="1600">
              <a:solidFill>
                <a:srgbClr val="003767"/>
              </a:solidFill>
              <a:latin typeface="Montserrat"/>
              <a:ea typeface="Montserrat"/>
              <a:cs typeface="Montserrat"/>
              <a:sym typeface="Montserrat"/>
            </a:endParaRPr>
          </a:p>
          <a:p>
            <a:pPr indent="-330200" lvl="2" marL="13716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Such graph can be used to compute paths</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Human relations can be described as a graph</a:t>
            </a:r>
            <a:endParaRPr sz="1600">
              <a:solidFill>
                <a:srgbClr val="003767"/>
              </a:solidFill>
              <a:latin typeface="Montserrat"/>
              <a:ea typeface="Montserrat"/>
              <a:cs typeface="Montserrat"/>
              <a:sym typeface="Montserrat"/>
            </a:endParaRPr>
          </a:p>
          <a:p>
            <a:pPr indent="-330200" lvl="2" marL="13716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Each actor in IMDb can be a vertex</a:t>
            </a:r>
            <a:endParaRPr sz="1600">
              <a:solidFill>
                <a:srgbClr val="003767"/>
              </a:solidFill>
              <a:latin typeface="Montserrat"/>
              <a:ea typeface="Montserrat"/>
              <a:cs typeface="Montserrat"/>
              <a:sym typeface="Montserrat"/>
            </a:endParaRPr>
          </a:p>
          <a:p>
            <a:pPr indent="-330200" lvl="2" marL="13716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If two actors acted together in a movie or pub there is edge between them</a:t>
            </a:r>
            <a:endParaRPr sz="1600">
              <a:solidFill>
                <a:srgbClr val="003767"/>
              </a:solidFill>
              <a:latin typeface="Montserrat"/>
              <a:ea typeface="Montserrat"/>
              <a:cs typeface="Montserrat"/>
              <a:sym typeface="Montserrat"/>
            </a:endParaRPr>
          </a:p>
          <a:p>
            <a:pPr indent="-330200" lvl="2" marL="13716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Such graph can be use to find the maximum degree of connection for all pairs of actors (the answer was 6 in 2011)</a:t>
            </a:r>
            <a:endParaRPr sz="1600">
              <a:solidFill>
                <a:srgbClr val="003767"/>
              </a:solidFill>
              <a:latin typeface="Montserrat"/>
              <a:ea typeface="Montserrat"/>
              <a:cs typeface="Montserrat"/>
              <a:sym typeface="Montserrat"/>
            </a:endParaRPr>
          </a:p>
        </p:txBody>
      </p:sp>
      <p:sp>
        <p:nvSpPr>
          <p:cNvPr id="320" name="Google Shape;320;p37"/>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What is a graph?</a:t>
            </a:r>
            <a:endParaRPr b="1" sz="1600">
              <a:solidFill>
                <a:srgbClr val="0072BC"/>
              </a:solidFill>
              <a:latin typeface="Montserrat"/>
              <a:ea typeface="Montserrat"/>
              <a:cs typeface="Montserrat"/>
              <a:sym typeface="Montserrat"/>
            </a:endParaRPr>
          </a:p>
        </p:txBody>
      </p:sp>
      <p:sp>
        <p:nvSpPr>
          <p:cNvPr id="321" name="Google Shape;321;p37"/>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Graphs</a:t>
            </a:r>
            <a:endParaRPr b="1" sz="2800">
              <a:solidFill>
                <a:srgbClr val="0072BC"/>
              </a:solidFill>
              <a:latin typeface="Montserrat"/>
              <a:ea typeface="Montserrat"/>
              <a:cs typeface="Montserrat"/>
              <a:sym typeface="Montserrat"/>
            </a:endParaRPr>
          </a:p>
        </p:txBody>
      </p:sp>
      <p:pic>
        <p:nvPicPr>
          <p:cNvPr id="322" name="Google Shape;322;p37"/>
          <p:cNvPicPr preferRelativeResize="0"/>
          <p:nvPr/>
        </p:nvPicPr>
        <p:blipFill>
          <a:blip r:embed="rId4">
            <a:alphaModFix/>
          </a:blip>
          <a:stretch>
            <a:fillRect/>
          </a:stretch>
        </p:blipFill>
        <p:spPr>
          <a:xfrm>
            <a:off x="853025" y="2571750"/>
            <a:ext cx="2507299" cy="1567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38"/>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328" name="Google Shape;328;p38"/>
          <p:cNvSpPr txBox="1"/>
          <p:nvPr/>
        </p:nvSpPr>
        <p:spPr>
          <a:xfrm>
            <a:off x="3360325" y="1175875"/>
            <a:ext cx="5648400" cy="2313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 set of Vertices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Each vertice is linked to other vertices by an edge</a:t>
            </a:r>
            <a:endParaRPr sz="1600">
              <a:solidFill>
                <a:srgbClr val="003767"/>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rgbClr val="003767"/>
              </a:solidFill>
              <a:latin typeface="Montserrat"/>
              <a:ea typeface="Montserrat"/>
              <a:cs typeface="Montserrat"/>
              <a:sym typeface="Montserrat"/>
            </a:endParaRPr>
          </a:p>
          <a:p>
            <a:pPr indent="-330200" lvl="1" marL="914400" rtl="0" algn="l">
              <a:spcBef>
                <a:spcPts val="10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Each pair of vertices has a value that indicates its edge weight</a:t>
            </a:r>
            <a:endParaRPr sz="1600">
              <a:solidFill>
                <a:srgbClr val="003767"/>
              </a:solidFill>
              <a:latin typeface="Montserrat"/>
              <a:ea typeface="Montserrat"/>
              <a:cs typeface="Montserrat"/>
              <a:sym typeface="Montserrat"/>
            </a:endParaRPr>
          </a:p>
          <a:p>
            <a:pPr indent="0" lvl="0" marL="1371600" rtl="0" algn="l">
              <a:spcBef>
                <a:spcPts val="1000"/>
              </a:spcBef>
              <a:spcAft>
                <a:spcPts val="1000"/>
              </a:spcAft>
              <a:buNone/>
            </a:pPr>
            <a:r>
              <a:t/>
            </a:r>
            <a:endParaRPr sz="1600">
              <a:solidFill>
                <a:srgbClr val="003767"/>
              </a:solidFill>
              <a:latin typeface="Montserrat"/>
              <a:ea typeface="Montserrat"/>
              <a:cs typeface="Montserrat"/>
              <a:sym typeface="Montserrat"/>
            </a:endParaRPr>
          </a:p>
        </p:txBody>
      </p:sp>
      <p:sp>
        <p:nvSpPr>
          <p:cNvPr id="329" name="Google Shape;329;p38"/>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Formal definition of</a:t>
            </a:r>
            <a:r>
              <a:rPr b="1" lang="en" sz="1600">
                <a:solidFill>
                  <a:srgbClr val="0072BC"/>
                </a:solidFill>
                <a:latin typeface="Montserrat"/>
                <a:ea typeface="Montserrat"/>
                <a:cs typeface="Montserrat"/>
                <a:sym typeface="Montserrat"/>
              </a:rPr>
              <a:t> graphs</a:t>
            </a:r>
            <a:endParaRPr b="1" sz="1600">
              <a:solidFill>
                <a:srgbClr val="0072BC"/>
              </a:solidFill>
              <a:latin typeface="Montserrat"/>
              <a:ea typeface="Montserrat"/>
              <a:cs typeface="Montserrat"/>
              <a:sym typeface="Montserrat"/>
            </a:endParaRPr>
          </a:p>
        </p:txBody>
      </p:sp>
      <p:sp>
        <p:nvSpPr>
          <p:cNvPr id="330" name="Google Shape;330;p38"/>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Graphs</a:t>
            </a:r>
            <a:endParaRPr b="1" sz="2800">
              <a:solidFill>
                <a:srgbClr val="0072BC"/>
              </a:solidFill>
              <a:latin typeface="Montserrat"/>
              <a:ea typeface="Montserrat"/>
              <a:cs typeface="Montserrat"/>
              <a:sym typeface="Montserrat"/>
            </a:endParaRPr>
          </a:p>
        </p:txBody>
      </p:sp>
      <p:pic>
        <p:nvPicPr>
          <p:cNvPr id="331" name="Google Shape;331;p38"/>
          <p:cNvPicPr preferRelativeResize="0"/>
          <p:nvPr/>
        </p:nvPicPr>
        <p:blipFill>
          <a:blip r:embed="rId4">
            <a:alphaModFix/>
          </a:blip>
          <a:stretch>
            <a:fillRect/>
          </a:stretch>
        </p:blipFill>
        <p:spPr>
          <a:xfrm>
            <a:off x="5257475" y="2091650"/>
            <a:ext cx="2821549" cy="306250"/>
          </a:xfrm>
          <a:prstGeom prst="rect">
            <a:avLst/>
          </a:prstGeom>
          <a:noFill/>
          <a:ln>
            <a:noFill/>
          </a:ln>
        </p:spPr>
      </p:pic>
      <p:pic>
        <p:nvPicPr>
          <p:cNvPr id="332" name="Google Shape;332;p38"/>
          <p:cNvPicPr preferRelativeResize="0"/>
          <p:nvPr/>
        </p:nvPicPr>
        <p:blipFill>
          <a:blip r:embed="rId5">
            <a:alphaModFix/>
          </a:blip>
          <a:stretch>
            <a:fillRect/>
          </a:stretch>
        </p:blipFill>
        <p:spPr>
          <a:xfrm>
            <a:off x="4285950" y="3245175"/>
            <a:ext cx="4607075" cy="1046040"/>
          </a:xfrm>
          <a:prstGeom prst="rect">
            <a:avLst/>
          </a:prstGeom>
          <a:noFill/>
          <a:ln>
            <a:noFill/>
          </a:ln>
        </p:spPr>
      </p:pic>
      <p:pic>
        <p:nvPicPr>
          <p:cNvPr id="333" name="Google Shape;333;p38"/>
          <p:cNvPicPr preferRelativeResize="0"/>
          <p:nvPr/>
        </p:nvPicPr>
        <p:blipFill>
          <a:blip r:embed="rId6">
            <a:alphaModFix/>
          </a:blip>
          <a:stretch>
            <a:fillRect/>
          </a:stretch>
        </p:blipFill>
        <p:spPr>
          <a:xfrm>
            <a:off x="1044771" y="2484346"/>
            <a:ext cx="2871522" cy="1982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39"/>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339" name="Google Shape;339;p39"/>
          <p:cNvSpPr txBox="1"/>
          <p:nvPr/>
        </p:nvSpPr>
        <p:spPr>
          <a:xfrm>
            <a:off x="3360325" y="1175875"/>
            <a:ext cx="4212900" cy="3681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According to </a:t>
            </a:r>
            <a:r>
              <a:rPr b="1" lang="en" sz="1600">
                <a:solidFill>
                  <a:srgbClr val="003767"/>
                </a:solidFill>
                <a:latin typeface="Montserrat"/>
                <a:ea typeface="Montserrat"/>
                <a:cs typeface="Montserrat"/>
                <a:sym typeface="Montserrat"/>
              </a:rPr>
              <a:t>direction</a:t>
            </a:r>
            <a:endParaRPr b="1"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Graphs can be directed or not (edges can be ordered or not)</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According to </a:t>
            </a:r>
            <a:r>
              <a:rPr b="1" lang="en" sz="1600">
                <a:solidFill>
                  <a:srgbClr val="003767"/>
                </a:solidFill>
                <a:latin typeface="Montserrat"/>
                <a:ea typeface="Montserrat"/>
                <a:cs typeface="Montserrat"/>
                <a:sym typeface="Montserrat"/>
              </a:rPr>
              <a:t>weight</a:t>
            </a:r>
            <a:r>
              <a:rPr lang="en" sz="1600">
                <a:solidFill>
                  <a:srgbClr val="003767"/>
                </a:solidFill>
                <a:latin typeface="Montserrat"/>
                <a:ea typeface="Montserrat"/>
                <a:cs typeface="Montserrat"/>
                <a:sym typeface="Montserrat"/>
              </a:rPr>
              <a:t> of edges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0 and 1 (unweight)</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 zero or positive number (weighted graph)</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 zero, positive or negative number</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According to </a:t>
            </a:r>
            <a:r>
              <a:rPr lang="en" sz="1600">
                <a:solidFill>
                  <a:srgbClr val="003767"/>
                </a:solidFill>
                <a:latin typeface="Montserrat"/>
                <a:ea typeface="Montserrat"/>
                <a:cs typeface="Montserrat"/>
                <a:sym typeface="Montserrat"/>
              </a:rPr>
              <a:t>existence</a:t>
            </a:r>
            <a:r>
              <a:rPr lang="en" sz="1600">
                <a:solidFill>
                  <a:srgbClr val="003767"/>
                </a:solidFill>
                <a:latin typeface="Montserrat"/>
                <a:ea typeface="Montserrat"/>
                <a:cs typeface="Montserrat"/>
                <a:sym typeface="Montserrat"/>
              </a:rPr>
              <a:t> of </a:t>
            </a:r>
            <a:r>
              <a:rPr b="1" lang="en" sz="1600">
                <a:solidFill>
                  <a:srgbClr val="003767"/>
                </a:solidFill>
                <a:latin typeface="Montserrat"/>
                <a:ea typeface="Montserrat"/>
                <a:cs typeface="Montserrat"/>
                <a:sym typeface="Montserrat"/>
              </a:rPr>
              <a:t>cycles</a:t>
            </a:r>
            <a:r>
              <a:rPr lang="en" sz="1600">
                <a:solidFill>
                  <a:srgbClr val="003767"/>
                </a:solidFill>
                <a:latin typeface="Montserrat"/>
                <a:ea typeface="Montserrat"/>
                <a:cs typeface="Montserrat"/>
                <a:sym typeface="Montserrat"/>
              </a:rPr>
              <a:t> or not</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Acyclic graphs</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Cyclic graphs</a:t>
            </a:r>
            <a:endParaRPr sz="1600">
              <a:solidFill>
                <a:srgbClr val="003767"/>
              </a:solidFill>
              <a:latin typeface="Montserrat"/>
              <a:ea typeface="Montserrat"/>
              <a:cs typeface="Montserrat"/>
              <a:sym typeface="Montserrat"/>
            </a:endParaRPr>
          </a:p>
        </p:txBody>
      </p:sp>
      <p:sp>
        <p:nvSpPr>
          <p:cNvPr id="340" name="Google Shape;340;p39"/>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The graphs’ family tree</a:t>
            </a:r>
            <a:endParaRPr b="1" sz="1600">
              <a:solidFill>
                <a:srgbClr val="0072BC"/>
              </a:solidFill>
              <a:latin typeface="Montserrat"/>
              <a:ea typeface="Montserrat"/>
              <a:cs typeface="Montserrat"/>
              <a:sym typeface="Montserrat"/>
            </a:endParaRPr>
          </a:p>
        </p:txBody>
      </p:sp>
      <p:sp>
        <p:nvSpPr>
          <p:cNvPr id="341" name="Google Shape;341;p39"/>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Graphs</a:t>
            </a:r>
            <a:endParaRPr b="1" sz="2800">
              <a:solidFill>
                <a:srgbClr val="0072BC"/>
              </a:solidFill>
              <a:latin typeface="Montserrat"/>
              <a:ea typeface="Montserrat"/>
              <a:cs typeface="Montserrat"/>
              <a:sym typeface="Montserrat"/>
            </a:endParaRPr>
          </a:p>
        </p:txBody>
      </p:sp>
      <p:pic>
        <p:nvPicPr>
          <p:cNvPr id="342" name="Google Shape;342;p39"/>
          <p:cNvPicPr preferRelativeResize="0"/>
          <p:nvPr/>
        </p:nvPicPr>
        <p:blipFill>
          <a:blip r:embed="rId4">
            <a:alphaModFix/>
          </a:blip>
          <a:stretch>
            <a:fillRect/>
          </a:stretch>
        </p:blipFill>
        <p:spPr>
          <a:xfrm>
            <a:off x="7397470" y="798200"/>
            <a:ext cx="1637875" cy="1003275"/>
          </a:xfrm>
          <a:prstGeom prst="rect">
            <a:avLst/>
          </a:prstGeom>
          <a:noFill/>
          <a:ln>
            <a:noFill/>
          </a:ln>
        </p:spPr>
      </p:pic>
      <p:pic>
        <p:nvPicPr>
          <p:cNvPr id="343" name="Google Shape;343;p39"/>
          <p:cNvPicPr preferRelativeResize="0"/>
          <p:nvPr/>
        </p:nvPicPr>
        <p:blipFill>
          <a:blip r:embed="rId5">
            <a:alphaModFix/>
          </a:blip>
          <a:stretch>
            <a:fillRect/>
          </a:stretch>
        </p:blipFill>
        <p:spPr>
          <a:xfrm>
            <a:off x="7397470" y="1801475"/>
            <a:ext cx="1637875" cy="1003274"/>
          </a:xfrm>
          <a:prstGeom prst="rect">
            <a:avLst/>
          </a:prstGeom>
          <a:noFill/>
          <a:ln>
            <a:noFill/>
          </a:ln>
        </p:spPr>
      </p:pic>
      <p:pic>
        <p:nvPicPr>
          <p:cNvPr id="344" name="Google Shape;344;p39"/>
          <p:cNvPicPr preferRelativeResize="0"/>
          <p:nvPr/>
        </p:nvPicPr>
        <p:blipFill>
          <a:blip r:embed="rId6">
            <a:alphaModFix/>
          </a:blip>
          <a:stretch>
            <a:fillRect/>
          </a:stretch>
        </p:blipFill>
        <p:spPr>
          <a:xfrm>
            <a:off x="7479450" y="2750973"/>
            <a:ext cx="1473925" cy="1082125"/>
          </a:xfrm>
          <a:prstGeom prst="rect">
            <a:avLst/>
          </a:prstGeom>
          <a:noFill/>
          <a:ln>
            <a:noFill/>
          </a:ln>
        </p:spPr>
      </p:pic>
      <p:pic>
        <p:nvPicPr>
          <p:cNvPr id="345" name="Google Shape;345;p39"/>
          <p:cNvPicPr preferRelativeResize="0"/>
          <p:nvPr/>
        </p:nvPicPr>
        <p:blipFill>
          <a:blip r:embed="rId7">
            <a:alphaModFix/>
          </a:blip>
          <a:stretch>
            <a:fillRect/>
          </a:stretch>
        </p:blipFill>
        <p:spPr>
          <a:xfrm>
            <a:off x="7593363" y="3833100"/>
            <a:ext cx="1246100" cy="1220925"/>
          </a:xfrm>
          <a:prstGeom prst="rect">
            <a:avLst/>
          </a:prstGeom>
          <a:noFill/>
          <a:ln>
            <a:noFill/>
          </a:ln>
        </p:spPr>
      </p:pic>
      <p:pic>
        <p:nvPicPr>
          <p:cNvPr id="346" name="Google Shape;346;p39"/>
          <p:cNvPicPr preferRelativeResize="0"/>
          <p:nvPr/>
        </p:nvPicPr>
        <p:blipFill>
          <a:blip r:embed="rId8">
            <a:alphaModFix/>
          </a:blip>
          <a:stretch>
            <a:fillRect/>
          </a:stretch>
        </p:blipFill>
        <p:spPr>
          <a:xfrm>
            <a:off x="6086495" y="3989447"/>
            <a:ext cx="1310975" cy="908225"/>
          </a:xfrm>
          <a:prstGeom prst="rect">
            <a:avLst/>
          </a:prstGeom>
          <a:noFill/>
          <a:ln>
            <a:noFill/>
          </a:ln>
        </p:spPr>
      </p:pic>
      <p:pic>
        <p:nvPicPr>
          <p:cNvPr id="347" name="Google Shape;347;p39"/>
          <p:cNvPicPr preferRelativeResize="0"/>
          <p:nvPr/>
        </p:nvPicPr>
        <p:blipFill>
          <a:blip r:embed="rId9">
            <a:alphaModFix/>
          </a:blip>
          <a:stretch>
            <a:fillRect/>
          </a:stretch>
        </p:blipFill>
        <p:spPr>
          <a:xfrm>
            <a:off x="814623" y="2561655"/>
            <a:ext cx="1836200" cy="1287199"/>
          </a:xfrm>
          <a:prstGeom prst="rect">
            <a:avLst/>
          </a:prstGeom>
          <a:noFill/>
          <a:ln>
            <a:noFill/>
          </a:ln>
        </p:spPr>
      </p:pic>
      <p:sp>
        <p:nvSpPr>
          <p:cNvPr id="348" name="Google Shape;348;p39"/>
          <p:cNvSpPr txBox="1"/>
          <p:nvPr/>
        </p:nvSpPr>
        <p:spPr>
          <a:xfrm>
            <a:off x="620775" y="3925050"/>
            <a:ext cx="2223900" cy="431100"/>
          </a:xfrm>
          <a:prstGeom prst="rect">
            <a:avLst/>
          </a:prstGeom>
          <a:solidFill>
            <a:srgbClr val="FFF2CC"/>
          </a:solidFill>
          <a:ln cap="flat" cmpd="sng" w="28575">
            <a:solidFill>
              <a:srgbClr val="0072B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72BC"/>
                </a:solidFill>
              </a:rPr>
              <a:t>DAGs   -   WCGs</a:t>
            </a:r>
            <a:endParaRPr b="1" sz="1600">
              <a:solidFill>
                <a:srgbClr val="0072B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40"/>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354" name="Google Shape;354;p40"/>
          <p:cNvSpPr txBox="1"/>
          <p:nvPr/>
        </p:nvSpPr>
        <p:spPr>
          <a:xfrm>
            <a:off x="3360325" y="1175875"/>
            <a:ext cx="56484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The Bridges of Königsberg</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How to take a walk around Königsberg and pass through all the bridges not crossing the rivers by any other means than by the bridges, and never crossing a bridge more than once</a:t>
            </a:r>
            <a:endParaRPr sz="1600">
              <a:solidFill>
                <a:srgbClr val="003767"/>
              </a:solidFill>
              <a:latin typeface="Montserrat"/>
              <a:ea typeface="Montserrat"/>
              <a:cs typeface="Montserrat"/>
              <a:sym typeface="Montserrat"/>
            </a:endParaRPr>
          </a:p>
        </p:txBody>
      </p:sp>
      <p:sp>
        <p:nvSpPr>
          <p:cNvPr id="355" name="Google Shape;355;p40"/>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Graph applications</a:t>
            </a:r>
            <a:endParaRPr b="1" sz="1600">
              <a:solidFill>
                <a:srgbClr val="0072BC"/>
              </a:solidFill>
              <a:latin typeface="Montserrat"/>
              <a:ea typeface="Montserrat"/>
              <a:cs typeface="Montserrat"/>
              <a:sym typeface="Montserrat"/>
            </a:endParaRPr>
          </a:p>
        </p:txBody>
      </p:sp>
      <p:sp>
        <p:nvSpPr>
          <p:cNvPr id="356" name="Google Shape;356;p40"/>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Graphs</a:t>
            </a:r>
            <a:endParaRPr b="1" sz="2800">
              <a:solidFill>
                <a:srgbClr val="0072BC"/>
              </a:solidFill>
              <a:latin typeface="Montserrat"/>
              <a:ea typeface="Montserrat"/>
              <a:cs typeface="Montserrat"/>
              <a:sym typeface="Montserrat"/>
            </a:endParaRPr>
          </a:p>
        </p:txBody>
      </p:sp>
      <p:pic>
        <p:nvPicPr>
          <p:cNvPr id="357" name="Google Shape;357;p40"/>
          <p:cNvPicPr preferRelativeResize="0"/>
          <p:nvPr/>
        </p:nvPicPr>
        <p:blipFill>
          <a:blip r:embed="rId4">
            <a:alphaModFix/>
          </a:blip>
          <a:stretch>
            <a:fillRect/>
          </a:stretch>
        </p:blipFill>
        <p:spPr>
          <a:xfrm>
            <a:off x="3059864" y="3204150"/>
            <a:ext cx="5905951" cy="1449275"/>
          </a:xfrm>
          <a:prstGeom prst="rect">
            <a:avLst/>
          </a:prstGeom>
          <a:noFill/>
          <a:ln>
            <a:noFill/>
          </a:ln>
        </p:spPr>
      </p:pic>
      <p:pic>
        <p:nvPicPr>
          <p:cNvPr id="358" name="Google Shape;358;p40"/>
          <p:cNvPicPr preferRelativeResize="0"/>
          <p:nvPr/>
        </p:nvPicPr>
        <p:blipFill>
          <a:blip r:embed="rId5">
            <a:alphaModFix/>
          </a:blip>
          <a:stretch>
            <a:fillRect/>
          </a:stretch>
        </p:blipFill>
        <p:spPr>
          <a:xfrm>
            <a:off x="689987" y="2793850"/>
            <a:ext cx="2085475" cy="12981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41"/>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364" name="Google Shape;364;p41"/>
          <p:cNvSpPr txBox="1"/>
          <p:nvPr/>
        </p:nvSpPr>
        <p:spPr>
          <a:xfrm>
            <a:off x="3360325" y="1175875"/>
            <a:ext cx="56484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Sheeps and Wolves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You are a </a:t>
            </a:r>
            <a:r>
              <a:rPr lang="en" sz="1600">
                <a:solidFill>
                  <a:srgbClr val="003767"/>
                </a:solidFill>
                <a:latin typeface="Montserrat"/>
                <a:ea typeface="Montserrat"/>
                <a:cs typeface="Montserrat"/>
                <a:sym typeface="Montserrat"/>
              </a:rPr>
              <a:t>Shepherd</a:t>
            </a:r>
            <a:r>
              <a:rPr lang="en" sz="1600">
                <a:solidFill>
                  <a:srgbClr val="003767"/>
                </a:solidFill>
                <a:latin typeface="Montserrat"/>
                <a:ea typeface="Montserrat"/>
                <a:cs typeface="Montserrat"/>
                <a:sym typeface="Montserrat"/>
              </a:rPr>
              <a:t> at one bank with two sheeps and one wolf</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How to cross all animals through the river taking one animal at a time, but never letting a sheep and a wolf unattended</a:t>
            </a:r>
            <a:endParaRPr sz="1600">
              <a:solidFill>
                <a:srgbClr val="003767"/>
              </a:solidFill>
              <a:latin typeface="Montserrat"/>
              <a:ea typeface="Montserrat"/>
              <a:cs typeface="Montserrat"/>
              <a:sym typeface="Montserrat"/>
            </a:endParaRPr>
          </a:p>
        </p:txBody>
      </p:sp>
      <p:sp>
        <p:nvSpPr>
          <p:cNvPr id="365" name="Google Shape;365;p41"/>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Graph applications</a:t>
            </a:r>
            <a:endParaRPr b="1" sz="1600">
              <a:solidFill>
                <a:srgbClr val="0072BC"/>
              </a:solidFill>
              <a:latin typeface="Montserrat"/>
              <a:ea typeface="Montserrat"/>
              <a:cs typeface="Montserrat"/>
              <a:sym typeface="Montserrat"/>
            </a:endParaRPr>
          </a:p>
        </p:txBody>
      </p:sp>
      <p:sp>
        <p:nvSpPr>
          <p:cNvPr id="366" name="Google Shape;366;p41"/>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Graphs</a:t>
            </a:r>
            <a:endParaRPr b="1" sz="2800">
              <a:solidFill>
                <a:srgbClr val="0072BC"/>
              </a:solidFill>
              <a:latin typeface="Montserrat"/>
              <a:ea typeface="Montserrat"/>
              <a:cs typeface="Montserrat"/>
              <a:sym typeface="Montserrat"/>
            </a:endParaRPr>
          </a:p>
        </p:txBody>
      </p:sp>
      <p:pic>
        <p:nvPicPr>
          <p:cNvPr id="367" name="Google Shape;367;p41"/>
          <p:cNvPicPr preferRelativeResize="0"/>
          <p:nvPr/>
        </p:nvPicPr>
        <p:blipFill>
          <a:blip r:embed="rId4">
            <a:alphaModFix/>
          </a:blip>
          <a:stretch>
            <a:fillRect/>
          </a:stretch>
        </p:blipFill>
        <p:spPr>
          <a:xfrm>
            <a:off x="713150" y="2637850"/>
            <a:ext cx="2224034" cy="1477500"/>
          </a:xfrm>
          <a:prstGeom prst="rect">
            <a:avLst/>
          </a:prstGeom>
          <a:noFill/>
          <a:ln>
            <a:noFill/>
          </a:ln>
        </p:spPr>
      </p:pic>
      <p:sp>
        <p:nvSpPr>
          <p:cNvPr id="368" name="Google Shape;368;p41"/>
          <p:cNvSpPr txBox="1"/>
          <p:nvPr/>
        </p:nvSpPr>
        <p:spPr>
          <a:xfrm>
            <a:off x="6512125" y="931900"/>
            <a:ext cx="2223900" cy="431100"/>
          </a:xfrm>
          <a:prstGeom prst="rect">
            <a:avLst/>
          </a:prstGeom>
          <a:solidFill>
            <a:srgbClr val="FFF2CC"/>
          </a:solidFill>
          <a:ln cap="flat" cmpd="sng" w="28575">
            <a:solidFill>
              <a:srgbClr val="0072B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72BC"/>
                </a:solidFill>
              </a:rPr>
              <a:t>State space graph</a:t>
            </a:r>
            <a:endParaRPr b="1" sz="1600">
              <a:solidFill>
                <a:srgbClr val="0072BC"/>
              </a:solidFill>
            </a:endParaRPr>
          </a:p>
        </p:txBody>
      </p:sp>
      <p:pic>
        <p:nvPicPr>
          <p:cNvPr id="369" name="Google Shape;369;p41"/>
          <p:cNvPicPr preferRelativeResize="0"/>
          <p:nvPr/>
        </p:nvPicPr>
        <p:blipFill>
          <a:blip r:embed="rId5">
            <a:alphaModFix/>
          </a:blip>
          <a:stretch>
            <a:fillRect/>
          </a:stretch>
        </p:blipFill>
        <p:spPr>
          <a:xfrm>
            <a:off x="3934234" y="3022975"/>
            <a:ext cx="4799310" cy="1815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nvSpPr>
        <p:spPr>
          <a:xfrm>
            <a:off x="3360325" y="1099675"/>
            <a:ext cx="54204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Why trees? </a:t>
            </a:r>
            <a:r>
              <a:rPr lang="en" sz="1600">
                <a:solidFill>
                  <a:srgbClr val="003767"/>
                </a:solidFill>
                <a:latin typeface="Montserrat"/>
                <a:ea typeface="Montserrat"/>
                <a:cs typeface="Montserrat"/>
                <a:sym typeface="Montserrat"/>
              </a:rPr>
              <a:t>Aren’t lists enough?</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AutoNum type="alphaLcPeriod"/>
            </a:pPr>
            <a:r>
              <a:rPr lang="en" sz="1600">
                <a:solidFill>
                  <a:srgbClr val="003767"/>
                </a:solidFill>
                <a:latin typeface="Montserrat"/>
                <a:ea typeface="Montserrat"/>
                <a:cs typeface="Montserrat"/>
                <a:sym typeface="Montserrat"/>
              </a:rPr>
              <a:t>A tree in CS perspective</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AutoNum type="alphaLcPeriod"/>
            </a:pPr>
            <a:r>
              <a:rPr lang="en" sz="1600">
                <a:solidFill>
                  <a:srgbClr val="003767"/>
                </a:solidFill>
                <a:latin typeface="Montserrat"/>
                <a:ea typeface="Montserrat"/>
                <a:cs typeface="Montserrat"/>
                <a:sym typeface="Montserrat"/>
              </a:rPr>
              <a:t>Tree kinds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AutoNum type="alphaLcPeriod"/>
            </a:pPr>
            <a:r>
              <a:rPr lang="en" sz="1600">
                <a:solidFill>
                  <a:srgbClr val="003767"/>
                </a:solidFill>
                <a:latin typeface="Montserrat"/>
                <a:ea typeface="Montserrat"/>
                <a:cs typeface="Montserrat"/>
                <a:sym typeface="Montserrat"/>
              </a:rPr>
              <a:t>Tree traversals</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 Python</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AutoNum type="alphaLcPeriod"/>
            </a:pPr>
            <a:r>
              <a:rPr lang="en" sz="1600">
                <a:solidFill>
                  <a:srgbClr val="003767"/>
                </a:solidFill>
                <a:latin typeface="Montserrat"/>
                <a:ea typeface="Montserrat"/>
                <a:cs typeface="Montserrat"/>
                <a:sym typeface="Montserrat"/>
              </a:rPr>
              <a:t>Implementing trees in Python</a:t>
            </a:r>
            <a:endParaRPr sz="1600">
              <a:solidFill>
                <a:srgbClr val="003767"/>
              </a:solidFill>
              <a:latin typeface="Montserrat"/>
              <a:ea typeface="Montserrat"/>
              <a:cs typeface="Montserrat"/>
              <a:sym typeface="Montserrat"/>
            </a:endParaRPr>
          </a:p>
        </p:txBody>
      </p:sp>
      <p:sp>
        <p:nvSpPr>
          <p:cNvPr id="68" name="Google Shape;68;p15"/>
          <p:cNvSpPr txBox="1"/>
          <p:nvPr/>
        </p:nvSpPr>
        <p:spPr>
          <a:xfrm>
            <a:off x="411975" y="772725"/>
            <a:ext cx="2601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Agenda</a:t>
            </a:r>
            <a:endParaRPr b="1" sz="2800">
              <a:solidFill>
                <a:srgbClr val="0072BC"/>
              </a:solidFill>
              <a:latin typeface="Montserrat"/>
              <a:ea typeface="Montserrat"/>
              <a:cs typeface="Montserrat"/>
              <a:sym typeface="Montserrat"/>
            </a:endParaRPr>
          </a:p>
          <a:p>
            <a:pPr indent="0" lvl="0" marL="0" rtl="0" algn="l">
              <a:spcBef>
                <a:spcPts val="0"/>
              </a:spcBef>
              <a:spcAft>
                <a:spcPts val="0"/>
              </a:spcAft>
              <a:buNone/>
            </a:pPr>
            <a:r>
              <a:rPr b="1" lang="en" sz="2800">
                <a:solidFill>
                  <a:srgbClr val="0072BC"/>
                </a:solidFill>
                <a:latin typeface="Montserrat"/>
                <a:ea typeface="Montserrat"/>
                <a:cs typeface="Montserrat"/>
                <a:sym typeface="Montserrat"/>
              </a:rPr>
              <a:t>Week 3 Presentation</a:t>
            </a:r>
            <a:endParaRPr b="1" sz="2800">
              <a:solidFill>
                <a:srgbClr val="0072BC"/>
              </a:solidFill>
              <a:latin typeface="Montserrat"/>
              <a:ea typeface="Montserrat"/>
              <a:cs typeface="Montserrat"/>
              <a:sym typeface="Montserrat"/>
            </a:endParaRPr>
          </a:p>
        </p:txBody>
      </p:sp>
      <p:sp>
        <p:nvSpPr>
          <p:cNvPr id="69" name="Google Shape;69;p15"/>
          <p:cNvSpPr txBox="1"/>
          <p:nvPr/>
        </p:nvSpPr>
        <p:spPr>
          <a:xfrm>
            <a:off x="3360325" y="772725"/>
            <a:ext cx="5420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Data Structures: Trees</a:t>
            </a:r>
            <a:endParaRPr b="1" sz="1600">
              <a:solidFill>
                <a:srgbClr val="0072BC"/>
              </a:solidFill>
              <a:latin typeface="Montserrat"/>
              <a:ea typeface="Montserrat"/>
              <a:cs typeface="Montserrat"/>
              <a:sym typeface="Montserrat"/>
            </a:endParaRPr>
          </a:p>
        </p:txBody>
      </p:sp>
      <p:sp>
        <p:nvSpPr>
          <p:cNvPr id="70" name="Google Shape;70;p15"/>
          <p:cNvSpPr txBox="1"/>
          <p:nvPr/>
        </p:nvSpPr>
        <p:spPr>
          <a:xfrm>
            <a:off x="3360325" y="3208550"/>
            <a:ext cx="54204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What is a graph?</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AutoNum type="alphaLcPeriod"/>
            </a:pPr>
            <a:r>
              <a:rPr lang="en" sz="1600">
                <a:solidFill>
                  <a:srgbClr val="003767"/>
                </a:solidFill>
                <a:latin typeface="Montserrat"/>
                <a:ea typeface="Montserrat"/>
                <a:cs typeface="Montserrat"/>
                <a:sym typeface="Montserrat"/>
              </a:rPr>
              <a:t>The graphs’ family tree</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AutoNum type="alphaLcPeriod"/>
            </a:pPr>
            <a:r>
              <a:rPr lang="en" sz="1600">
                <a:solidFill>
                  <a:srgbClr val="003767"/>
                </a:solidFill>
                <a:latin typeface="Montserrat"/>
                <a:ea typeface="Montserrat"/>
                <a:cs typeface="Montserrat"/>
                <a:sym typeface="Montserrat"/>
              </a:rPr>
              <a:t>Graph applications</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 Python</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AutoNum type="alphaLcPeriod"/>
            </a:pPr>
            <a:r>
              <a:rPr lang="en" sz="1600">
                <a:solidFill>
                  <a:srgbClr val="003767"/>
                </a:solidFill>
                <a:latin typeface="Montserrat"/>
                <a:ea typeface="Montserrat"/>
                <a:cs typeface="Montserrat"/>
                <a:sym typeface="Montserrat"/>
              </a:rPr>
              <a:t>Graphs as matrices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AutoNum type="alphaLcPeriod"/>
            </a:pPr>
            <a:r>
              <a:rPr lang="en" sz="1600">
                <a:solidFill>
                  <a:srgbClr val="003767"/>
                </a:solidFill>
                <a:latin typeface="Montserrat"/>
                <a:ea typeface="Montserrat"/>
                <a:cs typeface="Montserrat"/>
                <a:sym typeface="Montserrat"/>
              </a:rPr>
              <a:t>Graph examples</a:t>
            </a:r>
            <a:endParaRPr sz="1600">
              <a:solidFill>
                <a:srgbClr val="003767"/>
              </a:solidFill>
              <a:latin typeface="Montserrat"/>
              <a:ea typeface="Montserrat"/>
              <a:cs typeface="Montserrat"/>
              <a:sym typeface="Montserrat"/>
            </a:endParaRPr>
          </a:p>
        </p:txBody>
      </p:sp>
      <p:sp>
        <p:nvSpPr>
          <p:cNvPr id="71" name="Google Shape;71;p15"/>
          <p:cNvSpPr txBox="1"/>
          <p:nvPr/>
        </p:nvSpPr>
        <p:spPr>
          <a:xfrm>
            <a:off x="3360325" y="2881600"/>
            <a:ext cx="5420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Data Structures: Graphs</a:t>
            </a:r>
            <a:endParaRPr b="1" sz="1600">
              <a:solidFill>
                <a:srgbClr val="0072BC"/>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2"/>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375" name="Google Shape;375;p42"/>
          <p:cNvSpPr txBox="1"/>
          <p:nvPr/>
        </p:nvSpPr>
        <p:spPr>
          <a:xfrm>
            <a:off x="3360325" y="1175875"/>
            <a:ext cx="56484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Sheeps and Wolves</a:t>
            </a:r>
            <a:endParaRPr sz="1600">
              <a:solidFill>
                <a:srgbClr val="003767"/>
              </a:solidFill>
              <a:latin typeface="Montserrat"/>
              <a:ea typeface="Montserrat"/>
              <a:cs typeface="Montserrat"/>
              <a:sym typeface="Montserrat"/>
            </a:endParaRPr>
          </a:p>
        </p:txBody>
      </p:sp>
      <p:sp>
        <p:nvSpPr>
          <p:cNvPr id="376" name="Google Shape;376;p42"/>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Graph applications</a:t>
            </a:r>
            <a:endParaRPr b="1" sz="1600">
              <a:solidFill>
                <a:srgbClr val="0072BC"/>
              </a:solidFill>
              <a:latin typeface="Montserrat"/>
              <a:ea typeface="Montserrat"/>
              <a:cs typeface="Montserrat"/>
              <a:sym typeface="Montserrat"/>
            </a:endParaRPr>
          </a:p>
        </p:txBody>
      </p:sp>
      <p:sp>
        <p:nvSpPr>
          <p:cNvPr id="377" name="Google Shape;377;p42"/>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Graphs</a:t>
            </a:r>
            <a:endParaRPr b="1" sz="2800">
              <a:solidFill>
                <a:srgbClr val="0072BC"/>
              </a:solidFill>
              <a:latin typeface="Montserrat"/>
              <a:ea typeface="Montserrat"/>
              <a:cs typeface="Montserrat"/>
              <a:sym typeface="Montserrat"/>
            </a:endParaRPr>
          </a:p>
        </p:txBody>
      </p:sp>
      <p:pic>
        <p:nvPicPr>
          <p:cNvPr id="378" name="Google Shape;378;p42"/>
          <p:cNvPicPr preferRelativeResize="0"/>
          <p:nvPr/>
        </p:nvPicPr>
        <p:blipFill>
          <a:blip r:embed="rId4">
            <a:alphaModFix/>
          </a:blip>
          <a:stretch>
            <a:fillRect/>
          </a:stretch>
        </p:blipFill>
        <p:spPr>
          <a:xfrm>
            <a:off x="713150" y="2637850"/>
            <a:ext cx="2224034" cy="1477500"/>
          </a:xfrm>
          <a:prstGeom prst="rect">
            <a:avLst/>
          </a:prstGeom>
          <a:noFill/>
          <a:ln>
            <a:noFill/>
          </a:ln>
        </p:spPr>
      </p:pic>
      <p:pic>
        <p:nvPicPr>
          <p:cNvPr id="379" name="Google Shape;379;p42"/>
          <p:cNvPicPr preferRelativeResize="0"/>
          <p:nvPr/>
        </p:nvPicPr>
        <p:blipFill>
          <a:blip r:embed="rId5">
            <a:alphaModFix/>
          </a:blip>
          <a:stretch>
            <a:fillRect/>
          </a:stretch>
        </p:blipFill>
        <p:spPr>
          <a:xfrm>
            <a:off x="3546137" y="1878025"/>
            <a:ext cx="5276775" cy="2803199"/>
          </a:xfrm>
          <a:prstGeom prst="rect">
            <a:avLst/>
          </a:prstGeom>
          <a:noFill/>
          <a:ln>
            <a:noFill/>
          </a:ln>
        </p:spPr>
      </p:pic>
      <p:sp>
        <p:nvSpPr>
          <p:cNvPr id="380" name="Google Shape;380;p42"/>
          <p:cNvSpPr txBox="1"/>
          <p:nvPr/>
        </p:nvSpPr>
        <p:spPr>
          <a:xfrm>
            <a:off x="6470500" y="1077525"/>
            <a:ext cx="2223900" cy="1169700"/>
          </a:xfrm>
          <a:prstGeom prst="rect">
            <a:avLst/>
          </a:prstGeom>
          <a:solidFill>
            <a:srgbClr val="FFF2CC"/>
          </a:solidFill>
          <a:ln cap="flat" cmpd="sng" w="28575">
            <a:solidFill>
              <a:srgbClr val="0072B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72BC"/>
                </a:solidFill>
              </a:rPr>
              <a:t>The answer is to find the graph path, from the starting position to the goal one</a:t>
            </a:r>
            <a:endParaRPr b="1" sz="1600">
              <a:solidFill>
                <a:srgbClr val="0072B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43"/>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386" name="Google Shape;386;p43"/>
          <p:cNvSpPr txBox="1"/>
          <p:nvPr/>
        </p:nvSpPr>
        <p:spPr>
          <a:xfrm>
            <a:off x="3360325" y="1175875"/>
            <a:ext cx="56484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Shortest path</a:t>
            </a:r>
            <a:endParaRPr sz="1600">
              <a:solidFill>
                <a:srgbClr val="003767"/>
              </a:solidFill>
              <a:latin typeface="Montserrat"/>
              <a:ea typeface="Montserrat"/>
              <a:cs typeface="Montserrat"/>
              <a:sym typeface="Montserrat"/>
            </a:endParaRPr>
          </a:p>
        </p:txBody>
      </p:sp>
      <p:sp>
        <p:nvSpPr>
          <p:cNvPr id="387" name="Google Shape;387;p43"/>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Graph applications</a:t>
            </a:r>
            <a:endParaRPr b="1" sz="1600">
              <a:solidFill>
                <a:srgbClr val="0072BC"/>
              </a:solidFill>
              <a:latin typeface="Montserrat"/>
              <a:ea typeface="Montserrat"/>
              <a:cs typeface="Montserrat"/>
              <a:sym typeface="Montserrat"/>
            </a:endParaRPr>
          </a:p>
        </p:txBody>
      </p:sp>
      <p:sp>
        <p:nvSpPr>
          <p:cNvPr id="388" name="Google Shape;388;p43"/>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Graphs</a:t>
            </a:r>
            <a:endParaRPr b="1" sz="2800">
              <a:solidFill>
                <a:srgbClr val="0072BC"/>
              </a:solidFill>
              <a:latin typeface="Montserrat"/>
              <a:ea typeface="Montserrat"/>
              <a:cs typeface="Montserrat"/>
              <a:sym typeface="Montserrat"/>
            </a:endParaRPr>
          </a:p>
        </p:txBody>
      </p:sp>
      <p:sp>
        <p:nvSpPr>
          <p:cNvPr id="389" name="Google Shape;389;p43"/>
          <p:cNvSpPr txBox="1"/>
          <p:nvPr/>
        </p:nvSpPr>
        <p:spPr>
          <a:xfrm>
            <a:off x="6470500" y="1077525"/>
            <a:ext cx="2223900" cy="677100"/>
          </a:xfrm>
          <a:prstGeom prst="rect">
            <a:avLst/>
          </a:prstGeom>
          <a:solidFill>
            <a:srgbClr val="FFF2CC"/>
          </a:solidFill>
          <a:ln cap="flat" cmpd="sng" w="28575">
            <a:solidFill>
              <a:srgbClr val="0072B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72BC"/>
                </a:solidFill>
              </a:rPr>
              <a:t>We use that in pretty much all GPSs</a:t>
            </a:r>
            <a:endParaRPr b="1" sz="1600">
              <a:solidFill>
                <a:srgbClr val="0072BC"/>
              </a:solidFill>
            </a:endParaRPr>
          </a:p>
        </p:txBody>
      </p:sp>
      <p:pic>
        <p:nvPicPr>
          <p:cNvPr id="390" name="Google Shape;390;p43"/>
          <p:cNvPicPr preferRelativeResize="0"/>
          <p:nvPr/>
        </p:nvPicPr>
        <p:blipFill>
          <a:blip r:embed="rId4">
            <a:alphaModFix/>
          </a:blip>
          <a:stretch>
            <a:fillRect/>
          </a:stretch>
        </p:blipFill>
        <p:spPr>
          <a:xfrm>
            <a:off x="3890626" y="1894300"/>
            <a:ext cx="4292651" cy="3035426"/>
          </a:xfrm>
          <a:prstGeom prst="rect">
            <a:avLst/>
          </a:prstGeom>
          <a:noFill/>
          <a:ln>
            <a:noFill/>
          </a:ln>
        </p:spPr>
      </p:pic>
      <p:pic>
        <p:nvPicPr>
          <p:cNvPr id="391" name="Google Shape;391;p43"/>
          <p:cNvPicPr preferRelativeResize="0"/>
          <p:nvPr/>
        </p:nvPicPr>
        <p:blipFill>
          <a:blip r:embed="rId5">
            <a:alphaModFix/>
          </a:blip>
          <a:stretch>
            <a:fillRect/>
          </a:stretch>
        </p:blipFill>
        <p:spPr>
          <a:xfrm>
            <a:off x="937400" y="2544825"/>
            <a:ext cx="2210950" cy="173438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44"/>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397" name="Google Shape;397;p44"/>
          <p:cNvSpPr txBox="1"/>
          <p:nvPr/>
        </p:nvSpPr>
        <p:spPr>
          <a:xfrm>
            <a:off x="3360325" y="1175875"/>
            <a:ext cx="56484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Usually, graphs are represented using </a:t>
            </a:r>
            <a:r>
              <a:rPr b="1" lang="en" sz="1600">
                <a:solidFill>
                  <a:srgbClr val="003767"/>
                </a:solidFill>
                <a:latin typeface="Montserrat"/>
                <a:ea typeface="Montserrat"/>
                <a:cs typeface="Montserrat"/>
                <a:sym typeface="Montserrat"/>
              </a:rPr>
              <a:t>adjacency</a:t>
            </a:r>
            <a:r>
              <a:rPr b="1" lang="en" sz="1600">
                <a:solidFill>
                  <a:srgbClr val="003767"/>
                </a:solidFill>
                <a:latin typeface="Montserrat"/>
                <a:ea typeface="Montserrat"/>
                <a:cs typeface="Montserrat"/>
                <a:sym typeface="Montserrat"/>
              </a:rPr>
              <a:t> matrix</a:t>
            </a:r>
            <a:endParaRPr b="1"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 square matrix </a:t>
            </a:r>
            <a:r>
              <a:rPr i="1" lang="en" sz="1600">
                <a:solidFill>
                  <a:srgbClr val="003767"/>
                </a:solidFill>
                <a:latin typeface="Montserrat"/>
                <a:ea typeface="Montserrat"/>
                <a:cs typeface="Montserrat"/>
                <a:sym typeface="Montserrat"/>
              </a:rPr>
              <a:t>N</a:t>
            </a:r>
            <a:r>
              <a:rPr lang="en" sz="1600">
                <a:solidFill>
                  <a:srgbClr val="003767"/>
                </a:solidFill>
                <a:latin typeface="Montserrat"/>
                <a:ea typeface="Montserrat"/>
                <a:cs typeface="Montserrat"/>
                <a:sym typeface="Montserrat"/>
              </a:rPr>
              <a:t>x</a:t>
            </a:r>
            <a:r>
              <a:rPr i="1" lang="en" sz="1600">
                <a:solidFill>
                  <a:srgbClr val="003767"/>
                </a:solidFill>
                <a:latin typeface="Montserrat"/>
                <a:ea typeface="Montserrat"/>
                <a:cs typeface="Montserrat"/>
                <a:sym typeface="Montserrat"/>
              </a:rPr>
              <a:t>N</a:t>
            </a:r>
            <a:r>
              <a:rPr lang="en" sz="1600">
                <a:solidFill>
                  <a:srgbClr val="003767"/>
                </a:solidFill>
                <a:latin typeface="Montserrat"/>
                <a:ea typeface="Montserrat"/>
                <a:cs typeface="Montserrat"/>
                <a:sym typeface="Montserrat"/>
              </a:rPr>
              <a:t> for </a:t>
            </a:r>
            <a:r>
              <a:rPr i="1" lang="en" sz="1600">
                <a:solidFill>
                  <a:srgbClr val="003767"/>
                </a:solidFill>
                <a:latin typeface="Montserrat"/>
                <a:ea typeface="Montserrat"/>
                <a:cs typeface="Montserrat"/>
                <a:sym typeface="Montserrat"/>
              </a:rPr>
              <a:t>N</a:t>
            </a:r>
            <a:r>
              <a:rPr lang="en" sz="1600">
                <a:solidFill>
                  <a:srgbClr val="003767"/>
                </a:solidFill>
                <a:latin typeface="Montserrat"/>
                <a:ea typeface="Montserrat"/>
                <a:cs typeface="Montserrat"/>
                <a:sym typeface="Montserrat"/>
              </a:rPr>
              <a:t> vertices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Each element </a:t>
            </a:r>
            <a:r>
              <a:rPr i="1" lang="en" sz="1600">
                <a:solidFill>
                  <a:srgbClr val="003767"/>
                </a:solidFill>
                <a:latin typeface="Montserrat"/>
                <a:ea typeface="Montserrat"/>
                <a:cs typeface="Montserrat"/>
                <a:sym typeface="Montserrat"/>
              </a:rPr>
              <a:t>i</a:t>
            </a:r>
            <a:r>
              <a:rPr lang="en" sz="1600">
                <a:solidFill>
                  <a:srgbClr val="003767"/>
                </a:solidFill>
                <a:latin typeface="Montserrat"/>
                <a:ea typeface="Montserrat"/>
                <a:cs typeface="Montserrat"/>
                <a:sym typeface="Montserrat"/>
              </a:rPr>
              <a:t>, </a:t>
            </a:r>
            <a:r>
              <a:rPr i="1" lang="en" sz="1600">
                <a:solidFill>
                  <a:srgbClr val="003767"/>
                </a:solidFill>
                <a:latin typeface="Montserrat"/>
                <a:ea typeface="Montserrat"/>
                <a:cs typeface="Montserrat"/>
                <a:sym typeface="Montserrat"/>
              </a:rPr>
              <a:t>j</a:t>
            </a:r>
            <a:r>
              <a:rPr lang="en" sz="1600">
                <a:solidFill>
                  <a:srgbClr val="003767"/>
                </a:solidFill>
                <a:latin typeface="Montserrat"/>
                <a:ea typeface="Montserrat"/>
                <a:cs typeface="Montserrat"/>
                <a:sym typeface="Montserrat"/>
              </a:rPr>
              <a:t> (row, column) represents an edge from vertex </a:t>
            </a:r>
            <a:r>
              <a:rPr i="1" lang="en" sz="1600">
                <a:solidFill>
                  <a:srgbClr val="003767"/>
                </a:solidFill>
                <a:latin typeface="Montserrat"/>
                <a:ea typeface="Montserrat"/>
                <a:cs typeface="Montserrat"/>
                <a:sym typeface="Montserrat"/>
              </a:rPr>
              <a:t>i</a:t>
            </a:r>
            <a:r>
              <a:rPr lang="en" sz="1600">
                <a:solidFill>
                  <a:srgbClr val="003767"/>
                </a:solidFill>
                <a:latin typeface="Montserrat"/>
                <a:ea typeface="Montserrat"/>
                <a:cs typeface="Montserrat"/>
                <a:sym typeface="Montserrat"/>
              </a:rPr>
              <a:t> to vertex </a:t>
            </a:r>
            <a:r>
              <a:rPr i="1" lang="en" sz="1600">
                <a:solidFill>
                  <a:srgbClr val="003767"/>
                </a:solidFill>
                <a:latin typeface="Montserrat"/>
                <a:ea typeface="Montserrat"/>
                <a:cs typeface="Montserrat"/>
                <a:sym typeface="Montserrat"/>
              </a:rPr>
              <a:t>j</a:t>
            </a:r>
            <a:endParaRPr i="1" sz="1600">
              <a:solidFill>
                <a:srgbClr val="003767"/>
              </a:solidFill>
              <a:latin typeface="Montserrat"/>
              <a:ea typeface="Montserrat"/>
              <a:cs typeface="Montserrat"/>
              <a:sym typeface="Montserrat"/>
            </a:endParaRPr>
          </a:p>
        </p:txBody>
      </p:sp>
      <p:sp>
        <p:nvSpPr>
          <p:cNvPr id="398" name="Google Shape;398;p44"/>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Implementing Graphs in Python</a:t>
            </a:r>
            <a:endParaRPr b="1" sz="1600">
              <a:solidFill>
                <a:srgbClr val="0072BC"/>
              </a:solidFill>
              <a:latin typeface="Montserrat"/>
              <a:ea typeface="Montserrat"/>
              <a:cs typeface="Montserrat"/>
              <a:sym typeface="Montserrat"/>
            </a:endParaRPr>
          </a:p>
        </p:txBody>
      </p:sp>
      <p:sp>
        <p:nvSpPr>
          <p:cNvPr id="399" name="Google Shape;399;p44"/>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Graphs</a:t>
            </a:r>
            <a:endParaRPr b="1" sz="2800">
              <a:solidFill>
                <a:srgbClr val="0072BC"/>
              </a:solidFill>
              <a:latin typeface="Montserrat"/>
              <a:ea typeface="Montserrat"/>
              <a:cs typeface="Montserrat"/>
              <a:sym typeface="Montserrat"/>
            </a:endParaRPr>
          </a:p>
        </p:txBody>
      </p:sp>
      <p:pic>
        <p:nvPicPr>
          <p:cNvPr id="400" name="Google Shape;400;p44"/>
          <p:cNvPicPr preferRelativeResize="0"/>
          <p:nvPr/>
        </p:nvPicPr>
        <p:blipFill>
          <a:blip r:embed="rId4">
            <a:alphaModFix/>
          </a:blip>
          <a:stretch>
            <a:fillRect/>
          </a:stretch>
        </p:blipFill>
        <p:spPr>
          <a:xfrm>
            <a:off x="3949325" y="2989425"/>
            <a:ext cx="1923100" cy="722875"/>
          </a:xfrm>
          <a:prstGeom prst="rect">
            <a:avLst/>
          </a:prstGeom>
          <a:noFill/>
          <a:ln>
            <a:noFill/>
          </a:ln>
        </p:spPr>
      </p:pic>
      <p:grpSp>
        <p:nvGrpSpPr>
          <p:cNvPr id="401" name="Google Shape;401;p44"/>
          <p:cNvGrpSpPr/>
          <p:nvPr/>
        </p:nvGrpSpPr>
        <p:grpSpPr>
          <a:xfrm>
            <a:off x="564375" y="2438100"/>
            <a:ext cx="3286750" cy="1982363"/>
            <a:chOff x="5533550" y="2739775"/>
            <a:chExt cx="3286750" cy="1982363"/>
          </a:xfrm>
        </p:grpSpPr>
        <p:sp>
          <p:nvSpPr>
            <p:cNvPr id="402" name="Google Shape;402;p44"/>
            <p:cNvSpPr/>
            <p:nvPr/>
          </p:nvSpPr>
          <p:spPr>
            <a:xfrm>
              <a:off x="5533550" y="4028575"/>
              <a:ext cx="395400" cy="3744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403" name="Google Shape;403;p44"/>
            <p:cNvSpPr/>
            <p:nvPr/>
          </p:nvSpPr>
          <p:spPr>
            <a:xfrm>
              <a:off x="6979225" y="2739775"/>
              <a:ext cx="395400" cy="3744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04" name="Google Shape;404;p44"/>
            <p:cNvSpPr/>
            <p:nvPr/>
          </p:nvSpPr>
          <p:spPr>
            <a:xfrm>
              <a:off x="8424900" y="4028575"/>
              <a:ext cx="395400" cy="3744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cxnSp>
          <p:nvCxnSpPr>
            <p:cNvPr id="405" name="Google Shape;405;p44"/>
            <p:cNvCxnSpPr>
              <a:stCxn id="402" idx="7"/>
              <a:endCxn id="403" idx="3"/>
            </p:cNvCxnSpPr>
            <p:nvPr/>
          </p:nvCxnSpPr>
          <p:spPr>
            <a:xfrm rot="-5400000">
              <a:off x="5941995" y="2988255"/>
              <a:ext cx="1024200" cy="1166100"/>
            </a:xfrm>
            <a:prstGeom prst="curvedConnector3">
              <a:avLst>
                <a:gd fmla="val 49993" name="adj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06" name="Google Shape;406;p44"/>
            <p:cNvCxnSpPr>
              <a:endCxn id="404" idx="2"/>
            </p:cNvCxnSpPr>
            <p:nvPr/>
          </p:nvCxnSpPr>
          <p:spPr>
            <a:xfrm flipH="1" rot="10800000">
              <a:off x="5939100" y="4215775"/>
              <a:ext cx="2485800" cy="351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407" name="Google Shape;407;p44"/>
            <p:cNvCxnSpPr>
              <a:stCxn id="403" idx="2"/>
              <a:endCxn id="402" idx="0"/>
            </p:cNvCxnSpPr>
            <p:nvPr/>
          </p:nvCxnSpPr>
          <p:spPr>
            <a:xfrm flipH="1">
              <a:off x="5731225" y="2926975"/>
              <a:ext cx="1248000" cy="1101600"/>
            </a:xfrm>
            <a:prstGeom prst="curvedConnector2">
              <a:avLst/>
            </a:prstGeom>
            <a:noFill/>
            <a:ln cap="flat" cmpd="sng" w="9525">
              <a:solidFill>
                <a:schemeClr val="dk2"/>
              </a:solidFill>
              <a:prstDash val="solid"/>
              <a:round/>
              <a:headEnd len="med" w="med" type="none"/>
              <a:tailEnd len="med" w="med" type="triangle"/>
            </a:ln>
          </p:spPr>
        </p:cxnSp>
        <p:cxnSp>
          <p:nvCxnSpPr>
            <p:cNvPr id="408" name="Google Shape;408;p44"/>
            <p:cNvCxnSpPr>
              <a:stCxn id="403" idx="6"/>
              <a:endCxn id="404" idx="0"/>
            </p:cNvCxnSpPr>
            <p:nvPr/>
          </p:nvCxnSpPr>
          <p:spPr>
            <a:xfrm>
              <a:off x="7374625" y="2926975"/>
              <a:ext cx="1248000" cy="1101600"/>
            </a:xfrm>
            <a:prstGeom prst="curvedConnector2">
              <a:avLst/>
            </a:prstGeom>
            <a:noFill/>
            <a:ln cap="flat" cmpd="sng" w="9525">
              <a:solidFill>
                <a:schemeClr val="dk2"/>
              </a:solidFill>
              <a:prstDash val="solid"/>
              <a:round/>
              <a:headEnd len="med" w="med" type="none"/>
              <a:tailEnd len="med" w="med" type="triangle"/>
            </a:ln>
          </p:spPr>
        </p:cxnSp>
        <p:cxnSp>
          <p:nvCxnSpPr>
            <p:cNvPr id="409" name="Google Shape;409;p44"/>
            <p:cNvCxnSpPr>
              <a:stCxn id="404" idx="1"/>
              <a:endCxn id="403" idx="5"/>
            </p:cNvCxnSpPr>
            <p:nvPr/>
          </p:nvCxnSpPr>
          <p:spPr>
            <a:xfrm flipH="1" rot="5400000">
              <a:off x="7387655" y="2988255"/>
              <a:ext cx="1024200" cy="1166100"/>
            </a:xfrm>
            <a:prstGeom prst="curvedConnector3">
              <a:avLst>
                <a:gd fmla="val 49993" name="adj1"/>
              </a:avLst>
            </a:prstGeom>
            <a:noFill/>
            <a:ln cap="flat" cmpd="sng" w="9525">
              <a:solidFill>
                <a:schemeClr val="dk2"/>
              </a:solidFill>
              <a:prstDash val="solid"/>
              <a:round/>
              <a:headEnd len="med" w="med" type="none"/>
              <a:tailEnd len="med" w="med" type="triangle"/>
            </a:ln>
          </p:spPr>
        </p:cxnSp>
        <p:cxnSp>
          <p:nvCxnSpPr>
            <p:cNvPr id="410" name="Google Shape;410;p44"/>
            <p:cNvCxnSpPr>
              <a:stCxn id="404" idx="4"/>
              <a:endCxn id="402" idx="4"/>
            </p:cNvCxnSpPr>
            <p:nvPr/>
          </p:nvCxnSpPr>
          <p:spPr>
            <a:xfrm rot="5400000">
              <a:off x="7176600" y="2957575"/>
              <a:ext cx="600" cy="28914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411" name="Google Shape;411;p44"/>
            <p:cNvSpPr txBox="1"/>
            <p:nvPr/>
          </p:nvSpPr>
          <p:spPr>
            <a:xfrm>
              <a:off x="6366475" y="3910913"/>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a:t>
              </a:r>
              <a:endParaRPr/>
            </a:p>
          </p:txBody>
        </p:sp>
        <p:sp>
          <p:nvSpPr>
            <p:cNvPr id="412" name="Google Shape;412;p44"/>
            <p:cNvSpPr txBox="1"/>
            <p:nvPr/>
          </p:nvSpPr>
          <p:spPr>
            <a:xfrm>
              <a:off x="6612475" y="3418850"/>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t>
              </a:r>
              <a:endParaRPr/>
            </a:p>
          </p:txBody>
        </p:sp>
        <p:sp>
          <p:nvSpPr>
            <p:cNvPr id="413" name="Google Shape;413;p44"/>
            <p:cNvSpPr txBox="1"/>
            <p:nvPr/>
          </p:nvSpPr>
          <p:spPr>
            <a:xfrm>
              <a:off x="7940400" y="3114175"/>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a:t>
              </a:r>
              <a:endParaRPr/>
            </a:p>
          </p:txBody>
        </p:sp>
        <p:sp>
          <p:nvSpPr>
            <p:cNvPr id="414" name="Google Shape;414;p44"/>
            <p:cNvSpPr txBox="1"/>
            <p:nvPr/>
          </p:nvSpPr>
          <p:spPr>
            <a:xfrm>
              <a:off x="6274225" y="3018650"/>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a:t>
              </a:r>
              <a:endParaRPr/>
            </a:p>
          </p:txBody>
        </p:sp>
        <p:sp>
          <p:nvSpPr>
            <p:cNvPr id="415" name="Google Shape;415;p44"/>
            <p:cNvSpPr txBox="1"/>
            <p:nvPr/>
          </p:nvSpPr>
          <p:spPr>
            <a:xfrm>
              <a:off x="7638600" y="3418850"/>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a:t>
              </a:r>
              <a:endParaRPr/>
            </a:p>
          </p:txBody>
        </p:sp>
        <p:sp>
          <p:nvSpPr>
            <p:cNvPr id="416" name="Google Shape;416;p44"/>
            <p:cNvSpPr txBox="1"/>
            <p:nvPr/>
          </p:nvSpPr>
          <p:spPr>
            <a:xfrm>
              <a:off x="7026025" y="4321938"/>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a:t>
              </a:r>
              <a:endParaRPr/>
            </a:p>
          </p:txBody>
        </p:sp>
      </p:grpSp>
      <p:sp>
        <p:nvSpPr>
          <p:cNvPr id="417" name="Google Shape;417;p44"/>
          <p:cNvSpPr txBox="1"/>
          <p:nvPr/>
        </p:nvSpPr>
        <p:spPr>
          <a:xfrm>
            <a:off x="5970625" y="2885663"/>
            <a:ext cx="29952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Simple</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Efficient</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Direct access by indexing</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May waste space for very sparse graphs</a:t>
            </a:r>
            <a:endParaRPr sz="1600">
              <a:solidFill>
                <a:srgbClr val="003767"/>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45"/>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423" name="Google Shape;423;p45"/>
          <p:cNvSpPr txBox="1"/>
          <p:nvPr/>
        </p:nvSpPr>
        <p:spPr>
          <a:xfrm>
            <a:off x="3360325" y="1175875"/>
            <a:ext cx="56484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For sparse graphs it is interesting to </a:t>
            </a:r>
            <a:r>
              <a:rPr lang="en" sz="1600">
                <a:solidFill>
                  <a:srgbClr val="003767"/>
                </a:solidFill>
                <a:latin typeface="Montserrat"/>
                <a:ea typeface="Montserrat"/>
                <a:cs typeface="Montserrat"/>
                <a:sym typeface="Montserrat"/>
              </a:rPr>
              <a:t>represent using </a:t>
            </a:r>
            <a:r>
              <a:rPr b="1" lang="en" sz="1600">
                <a:solidFill>
                  <a:srgbClr val="003767"/>
                </a:solidFill>
                <a:latin typeface="Montserrat"/>
                <a:ea typeface="Montserrat"/>
                <a:cs typeface="Montserrat"/>
                <a:sym typeface="Montserrat"/>
              </a:rPr>
              <a:t>adjacency list</a:t>
            </a:r>
            <a:endParaRPr b="1"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 list of triplets (origin, target, weight)</a:t>
            </a:r>
            <a:endParaRPr i="1" sz="1600">
              <a:solidFill>
                <a:srgbClr val="003767"/>
              </a:solidFill>
              <a:latin typeface="Montserrat"/>
              <a:ea typeface="Montserrat"/>
              <a:cs typeface="Montserrat"/>
              <a:sym typeface="Montserrat"/>
            </a:endParaRPr>
          </a:p>
        </p:txBody>
      </p:sp>
      <p:sp>
        <p:nvSpPr>
          <p:cNvPr id="424" name="Google Shape;424;p45"/>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Implementing </a:t>
            </a:r>
            <a:r>
              <a:rPr b="1" lang="en" sz="1600">
                <a:solidFill>
                  <a:srgbClr val="0072BC"/>
                </a:solidFill>
                <a:latin typeface="Montserrat"/>
                <a:ea typeface="Montserrat"/>
                <a:cs typeface="Montserrat"/>
                <a:sym typeface="Montserrat"/>
              </a:rPr>
              <a:t>Graphs</a:t>
            </a:r>
            <a:r>
              <a:rPr b="1" lang="en" sz="1600">
                <a:solidFill>
                  <a:srgbClr val="0072BC"/>
                </a:solidFill>
                <a:latin typeface="Montserrat"/>
                <a:ea typeface="Montserrat"/>
                <a:cs typeface="Montserrat"/>
                <a:sym typeface="Montserrat"/>
              </a:rPr>
              <a:t> in Python</a:t>
            </a:r>
            <a:endParaRPr b="1" sz="1600">
              <a:solidFill>
                <a:srgbClr val="0072BC"/>
              </a:solidFill>
              <a:latin typeface="Montserrat"/>
              <a:ea typeface="Montserrat"/>
              <a:cs typeface="Montserrat"/>
              <a:sym typeface="Montserrat"/>
            </a:endParaRPr>
          </a:p>
        </p:txBody>
      </p:sp>
      <p:sp>
        <p:nvSpPr>
          <p:cNvPr id="425" name="Google Shape;425;p45"/>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Graphs</a:t>
            </a:r>
            <a:endParaRPr b="1" sz="2800">
              <a:solidFill>
                <a:srgbClr val="0072BC"/>
              </a:solidFill>
              <a:latin typeface="Montserrat"/>
              <a:ea typeface="Montserrat"/>
              <a:cs typeface="Montserrat"/>
              <a:sym typeface="Montserrat"/>
            </a:endParaRPr>
          </a:p>
        </p:txBody>
      </p:sp>
      <p:grpSp>
        <p:nvGrpSpPr>
          <p:cNvPr id="426" name="Google Shape;426;p45"/>
          <p:cNvGrpSpPr/>
          <p:nvPr/>
        </p:nvGrpSpPr>
        <p:grpSpPr>
          <a:xfrm>
            <a:off x="564375" y="2438100"/>
            <a:ext cx="3286750" cy="1982363"/>
            <a:chOff x="5533550" y="2739775"/>
            <a:chExt cx="3286750" cy="1982363"/>
          </a:xfrm>
        </p:grpSpPr>
        <p:sp>
          <p:nvSpPr>
            <p:cNvPr id="427" name="Google Shape;427;p45"/>
            <p:cNvSpPr/>
            <p:nvPr/>
          </p:nvSpPr>
          <p:spPr>
            <a:xfrm>
              <a:off x="5533550" y="4028575"/>
              <a:ext cx="395400" cy="3744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428" name="Google Shape;428;p45"/>
            <p:cNvSpPr/>
            <p:nvPr/>
          </p:nvSpPr>
          <p:spPr>
            <a:xfrm>
              <a:off x="6979225" y="2739775"/>
              <a:ext cx="395400" cy="3744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29" name="Google Shape;429;p45"/>
            <p:cNvSpPr/>
            <p:nvPr/>
          </p:nvSpPr>
          <p:spPr>
            <a:xfrm>
              <a:off x="8424900" y="4028575"/>
              <a:ext cx="395400" cy="3744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cxnSp>
          <p:nvCxnSpPr>
            <p:cNvPr id="430" name="Google Shape;430;p45"/>
            <p:cNvCxnSpPr>
              <a:stCxn id="427" idx="7"/>
              <a:endCxn id="428" idx="3"/>
            </p:cNvCxnSpPr>
            <p:nvPr/>
          </p:nvCxnSpPr>
          <p:spPr>
            <a:xfrm rot="-5400000">
              <a:off x="5941995" y="2988255"/>
              <a:ext cx="1024200" cy="1166100"/>
            </a:xfrm>
            <a:prstGeom prst="curvedConnector3">
              <a:avLst>
                <a:gd fmla="val 49993" name="adj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31" name="Google Shape;431;p45"/>
            <p:cNvCxnSpPr>
              <a:endCxn id="429" idx="2"/>
            </p:cNvCxnSpPr>
            <p:nvPr/>
          </p:nvCxnSpPr>
          <p:spPr>
            <a:xfrm flipH="1" rot="10800000">
              <a:off x="5939100" y="4215775"/>
              <a:ext cx="2485800" cy="351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432" name="Google Shape;432;p45"/>
            <p:cNvCxnSpPr>
              <a:stCxn id="428" idx="2"/>
              <a:endCxn id="427" idx="0"/>
            </p:cNvCxnSpPr>
            <p:nvPr/>
          </p:nvCxnSpPr>
          <p:spPr>
            <a:xfrm flipH="1">
              <a:off x="5731225" y="2926975"/>
              <a:ext cx="1248000" cy="1101600"/>
            </a:xfrm>
            <a:prstGeom prst="curvedConnector2">
              <a:avLst/>
            </a:prstGeom>
            <a:noFill/>
            <a:ln cap="flat" cmpd="sng" w="9525">
              <a:solidFill>
                <a:schemeClr val="dk2"/>
              </a:solidFill>
              <a:prstDash val="solid"/>
              <a:round/>
              <a:headEnd len="med" w="med" type="none"/>
              <a:tailEnd len="med" w="med" type="triangle"/>
            </a:ln>
          </p:spPr>
        </p:cxnSp>
        <p:cxnSp>
          <p:nvCxnSpPr>
            <p:cNvPr id="433" name="Google Shape;433;p45"/>
            <p:cNvCxnSpPr>
              <a:stCxn id="428" idx="6"/>
              <a:endCxn id="429" idx="0"/>
            </p:cNvCxnSpPr>
            <p:nvPr/>
          </p:nvCxnSpPr>
          <p:spPr>
            <a:xfrm>
              <a:off x="7374625" y="2926975"/>
              <a:ext cx="1248000" cy="1101600"/>
            </a:xfrm>
            <a:prstGeom prst="curvedConnector2">
              <a:avLst/>
            </a:prstGeom>
            <a:noFill/>
            <a:ln cap="flat" cmpd="sng" w="9525">
              <a:solidFill>
                <a:schemeClr val="dk2"/>
              </a:solidFill>
              <a:prstDash val="solid"/>
              <a:round/>
              <a:headEnd len="med" w="med" type="none"/>
              <a:tailEnd len="med" w="med" type="triangle"/>
            </a:ln>
          </p:spPr>
        </p:cxnSp>
        <p:cxnSp>
          <p:nvCxnSpPr>
            <p:cNvPr id="434" name="Google Shape;434;p45"/>
            <p:cNvCxnSpPr>
              <a:stCxn id="429" idx="1"/>
              <a:endCxn id="428" idx="5"/>
            </p:cNvCxnSpPr>
            <p:nvPr/>
          </p:nvCxnSpPr>
          <p:spPr>
            <a:xfrm flipH="1" rot="5400000">
              <a:off x="7387655" y="2988255"/>
              <a:ext cx="1024200" cy="1166100"/>
            </a:xfrm>
            <a:prstGeom prst="curvedConnector3">
              <a:avLst>
                <a:gd fmla="val 49993" name="adj1"/>
              </a:avLst>
            </a:prstGeom>
            <a:noFill/>
            <a:ln cap="flat" cmpd="sng" w="9525">
              <a:solidFill>
                <a:schemeClr val="dk2"/>
              </a:solidFill>
              <a:prstDash val="solid"/>
              <a:round/>
              <a:headEnd len="med" w="med" type="none"/>
              <a:tailEnd len="med" w="med" type="triangle"/>
            </a:ln>
          </p:spPr>
        </p:cxnSp>
        <p:cxnSp>
          <p:nvCxnSpPr>
            <p:cNvPr id="435" name="Google Shape;435;p45"/>
            <p:cNvCxnSpPr>
              <a:stCxn id="429" idx="4"/>
              <a:endCxn id="427" idx="4"/>
            </p:cNvCxnSpPr>
            <p:nvPr/>
          </p:nvCxnSpPr>
          <p:spPr>
            <a:xfrm rot="5400000">
              <a:off x="7176600" y="2957575"/>
              <a:ext cx="600" cy="28914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436" name="Google Shape;436;p45"/>
            <p:cNvSpPr txBox="1"/>
            <p:nvPr/>
          </p:nvSpPr>
          <p:spPr>
            <a:xfrm>
              <a:off x="6366475" y="3910913"/>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a:t>
              </a:r>
              <a:endParaRPr/>
            </a:p>
          </p:txBody>
        </p:sp>
        <p:sp>
          <p:nvSpPr>
            <p:cNvPr id="437" name="Google Shape;437;p45"/>
            <p:cNvSpPr txBox="1"/>
            <p:nvPr/>
          </p:nvSpPr>
          <p:spPr>
            <a:xfrm>
              <a:off x="6612475" y="3418850"/>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t>
              </a:r>
              <a:endParaRPr/>
            </a:p>
          </p:txBody>
        </p:sp>
        <p:sp>
          <p:nvSpPr>
            <p:cNvPr id="438" name="Google Shape;438;p45"/>
            <p:cNvSpPr txBox="1"/>
            <p:nvPr/>
          </p:nvSpPr>
          <p:spPr>
            <a:xfrm>
              <a:off x="7940400" y="3114175"/>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a:t>
              </a:r>
              <a:endParaRPr/>
            </a:p>
          </p:txBody>
        </p:sp>
        <p:sp>
          <p:nvSpPr>
            <p:cNvPr id="439" name="Google Shape;439;p45"/>
            <p:cNvSpPr txBox="1"/>
            <p:nvPr/>
          </p:nvSpPr>
          <p:spPr>
            <a:xfrm>
              <a:off x="6274225" y="3018650"/>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a:t>
              </a:r>
              <a:endParaRPr/>
            </a:p>
          </p:txBody>
        </p:sp>
        <p:sp>
          <p:nvSpPr>
            <p:cNvPr id="440" name="Google Shape;440;p45"/>
            <p:cNvSpPr txBox="1"/>
            <p:nvPr/>
          </p:nvSpPr>
          <p:spPr>
            <a:xfrm>
              <a:off x="7638600" y="3418850"/>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a:t>
              </a:r>
              <a:endParaRPr/>
            </a:p>
          </p:txBody>
        </p:sp>
        <p:sp>
          <p:nvSpPr>
            <p:cNvPr id="441" name="Google Shape;441;p45"/>
            <p:cNvSpPr txBox="1"/>
            <p:nvPr/>
          </p:nvSpPr>
          <p:spPr>
            <a:xfrm>
              <a:off x="7026025" y="4321938"/>
              <a:ext cx="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a:t>
              </a:r>
              <a:endParaRPr/>
            </a:p>
          </p:txBody>
        </p:sp>
      </p:grpSp>
      <p:sp>
        <p:nvSpPr>
          <p:cNvPr id="442" name="Google Shape;442;p45"/>
          <p:cNvSpPr txBox="1"/>
          <p:nvPr/>
        </p:nvSpPr>
        <p:spPr>
          <a:xfrm>
            <a:off x="5970625" y="3038063"/>
            <a:ext cx="29952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Simple</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Structured</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Sequential</a:t>
            </a:r>
            <a:r>
              <a:rPr lang="en" sz="1600">
                <a:solidFill>
                  <a:srgbClr val="003767"/>
                </a:solidFill>
                <a:latin typeface="Montserrat"/>
                <a:ea typeface="Montserrat"/>
                <a:cs typeface="Montserrat"/>
                <a:sym typeface="Montserrat"/>
              </a:rPr>
              <a:t> access by visiting all list elements</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Save space for very sparse graphs</a:t>
            </a:r>
            <a:endParaRPr sz="1600">
              <a:solidFill>
                <a:srgbClr val="003767"/>
              </a:solidFill>
              <a:latin typeface="Montserrat"/>
              <a:ea typeface="Montserrat"/>
              <a:cs typeface="Montserrat"/>
              <a:sym typeface="Montserrat"/>
            </a:endParaRPr>
          </a:p>
        </p:txBody>
      </p:sp>
      <p:pic>
        <p:nvPicPr>
          <p:cNvPr id="443" name="Google Shape;443;p45"/>
          <p:cNvPicPr preferRelativeResize="0"/>
          <p:nvPr/>
        </p:nvPicPr>
        <p:blipFill>
          <a:blip r:embed="rId4">
            <a:alphaModFix/>
          </a:blip>
          <a:stretch>
            <a:fillRect/>
          </a:stretch>
        </p:blipFill>
        <p:spPr>
          <a:xfrm>
            <a:off x="3913525" y="2265663"/>
            <a:ext cx="2995200" cy="6801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46"/>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449" name="Google Shape;449;p46"/>
          <p:cNvSpPr txBox="1"/>
          <p:nvPr/>
        </p:nvSpPr>
        <p:spPr>
          <a:xfrm>
            <a:off x="3162225" y="1127625"/>
            <a:ext cx="57705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Create a program that reads a list of numbers from a text file named </a:t>
            </a:r>
            <a:r>
              <a:rPr b="1" i="1" lang="en" sz="1600">
                <a:solidFill>
                  <a:srgbClr val="003767"/>
                </a:solidFill>
                <a:latin typeface="Montserrat"/>
                <a:ea typeface="Montserrat"/>
                <a:cs typeface="Montserrat"/>
                <a:sym typeface="Montserrat"/>
              </a:rPr>
              <a:t>“numbers.txt”</a:t>
            </a:r>
            <a:r>
              <a:rPr lang="en" sz="1600">
                <a:solidFill>
                  <a:srgbClr val="003767"/>
                </a:solidFill>
                <a:latin typeface="Montserrat"/>
                <a:ea typeface="Montserrat"/>
                <a:cs typeface="Montserrat"/>
                <a:sym typeface="Montserrat"/>
              </a:rPr>
              <a:t> and create a binary tree ordered as the example presented in class</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From the tree structure you have created, create and print a adjacency matrix that represents the graph equivalent to the tree, considering an edge from the node to its child with weight the absolute value of the difference between the numbers of the nodes</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For example:</a:t>
            </a:r>
            <a:endParaRPr sz="1600">
              <a:solidFill>
                <a:srgbClr val="003767"/>
              </a:solidFill>
              <a:latin typeface="Montserrat"/>
              <a:ea typeface="Montserrat"/>
              <a:cs typeface="Montserrat"/>
              <a:sym typeface="Montserrat"/>
            </a:endParaRPr>
          </a:p>
        </p:txBody>
      </p:sp>
      <p:sp>
        <p:nvSpPr>
          <p:cNvPr id="450" name="Google Shape;450;p46"/>
          <p:cNvSpPr txBox="1"/>
          <p:nvPr/>
        </p:nvSpPr>
        <p:spPr>
          <a:xfrm>
            <a:off x="3360325" y="772725"/>
            <a:ext cx="5420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Project #3 - this week's Assignment</a:t>
            </a:r>
            <a:endParaRPr b="1" sz="1600">
              <a:solidFill>
                <a:srgbClr val="0072BC"/>
              </a:solidFill>
              <a:latin typeface="Montserrat"/>
              <a:ea typeface="Montserrat"/>
              <a:cs typeface="Montserrat"/>
              <a:sym typeface="Montserrat"/>
            </a:endParaRPr>
          </a:p>
        </p:txBody>
      </p:sp>
      <p:sp>
        <p:nvSpPr>
          <p:cNvPr id="451" name="Google Shape;451;p46"/>
          <p:cNvSpPr txBox="1"/>
          <p:nvPr/>
        </p:nvSpPr>
        <p:spPr>
          <a:xfrm>
            <a:off x="564375" y="1077525"/>
            <a:ext cx="2562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Third</a:t>
            </a:r>
            <a:r>
              <a:rPr b="1" lang="en" sz="2800">
                <a:solidFill>
                  <a:srgbClr val="0072BC"/>
                </a:solidFill>
                <a:latin typeface="Montserrat"/>
                <a:ea typeface="Montserrat"/>
                <a:cs typeface="Montserrat"/>
                <a:sym typeface="Montserrat"/>
              </a:rPr>
              <a:t> Assignment</a:t>
            </a:r>
            <a:endParaRPr b="1" sz="2800">
              <a:solidFill>
                <a:srgbClr val="0072BC"/>
              </a:solidFill>
              <a:latin typeface="Montserrat"/>
              <a:ea typeface="Montserrat"/>
              <a:cs typeface="Montserrat"/>
              <a:sym typeface="Montserrat"/>
            </a:endParaRPr>
          </a:p>
        </p:txBody>
      </p:sp>
      <p:pic>
        <p:nvPicPr>
          <p:cNvPr id="452" name="Google Shape;452;p46"/>
          <p:cNvPicPr preferRelativeResize="0"/>
          <p:nvPr/>
        </p:nvPicPr>
        <p:blipFill>
          <a:blip r:embed="rId4">
            <a:alphaModFix/>
          </a:blip>
          <a:stretch>
            <a:fillRect/>
          </a:stretch>
        </p:blipFill>
        <p:spPr>
          <a:xfrm>
            <a:off x="1401600" y="2476424"/>
            <a:ext cx="888161" cy="923400"/>
          </a:xfrm>
          <a:prstGeom prst="rect">
            <a:avLst/>
          </a:prstGeom>
          <a:noFill/>
          <a:ln>
            <a:noFill/>
          </a:ln>
        </p:spPr>
      </p:pic>
      <p:grpSp>
        <p:nvGrpSpPr>
          <p:cNvPr id="453" name="Google Shape;453;p46"/>
          <p:cNvGrpSpPr/>
          <p:nvPr/>
        </p:nvGrpSpPr>
        <p:grpSpPr>
          <a:xfrm>
            <a:off x="2398250" y="3798875"/>
            <a:ext cx="6611075" cy="1225726"/>
            <a:chOff x="2398250" y="3798875"/>
            <a:chExt cx="6611075" cy="1225726"/>
          </a:xfrm>
        </p:grpSpPr>
        <p:pic>
          <p:nvPicPr>
            <p:cNvPr id="454" name="Google Shape;454;p46"/>
            <p:cNvPicPr preferRelativeResize="0"/>
            <p:nvPr/>
          </p:nvPicPr>
          <p:blipFill>
            <a:blip r:embed="rId5">
              <a:alphaModFix/>
            </a:blip>
            <a:stretch>
              <a:fillRect/>
            </a:stretch>
          </p:blipFill>
          <p:spPr>
            <a:xfrm>
              <a:off x="6834475" y="4049685"/>
              <a:ext cx="2174850" cy="860876"/>
            </a:xfrm>
            <a:prstGeom prst="rect">
              <a:avLst/>
            </a:prstGeom>
            <a:noFill/>
            <a:ln>
              <a:noFill/>
            </a:ln>
          </p:spPr>
        </p:pic>
        <p:pic>
          <p:nvPicPr>
            <p:cNvPr id="455" name="Google Shape;455;p46"/>
            <p:cNvPicPr preferRelativeResize="0"/>
            <p:nvPr/>
          </p:nvPicPr>
          <p:blipFill>
            <a:blip r:embed="rId6">
              <a:alphaModFix/>
            </a:blip>
            <a:stretch>
              <a:fillRect/>
            </a:stretch>
          </p:blipFill>
          <p:spPr>
            <a:xfrm>
              <a:off x="5164975" y="3935625"/>
              <a:ext cx="1536500" cy="1088975"/>
            </a:xfrm>
            <a:prstGeom prst="rect">
              <a:avLst/>
            </a:prstGeom>
            <a:noFill/>
            <a:ln>
              <a:noFill/>
            </a:ln>
          </p:spPr>
        </p:pic>
        <p:pic>
          <p:nvPicPr>
            <p:cNvPr id="456" name="Google Shape;456;p46"/>
            <p:cNvPicPr preferRelativeResize="0"/>
            <p:nvPr/>
          </p:nvPicPr>
          <p:blipFill>
            <a:blip r:embed="rId7">
              <a:alphaModFix/>
            </a:blip>
            <a:stretch>
              <a:fillRect/>
            </a:stretch>
          </p:blipFill>
          <p:spPr>
            <a:xfrm>
              <a:off x="3605700" y="3948888"/>
              <a:ext cx="1536500" cy="1062473"/>
            </a:xfrm>
            <a:prstGeom prst="rect">
              <a:avLst/>
            </a:prstGeom>
            <a:noFill/>
            <a:ln>
              <a:noFill/>
            </a:ln>
          </p:spPr>
        </p:pic>
        <p:pic>
          <p:nvPicPr>
            <p:cNvPr id="457" name="Google Shape;457;p46"/>
            <p:cNvPicPr preferRelativeResize="0"/>
            <p:nvPr/>
          </p:nvPicPr>
          <p:blipFill>
            <a:blip r:embed="rId8">
              <a:alphaModFix/>
            </a:blip>
            <a:stretch>
              <a:fillRect/>
            </a:stretch>
          </p:blipFill>
          <p:spPr>
            <a:xfrm>
              <a:off x="3162225" y="3990863"/>
              <a:ext cx="278100" cy="978500"/>
            </a:xfrm>
            <a:prstGeom prst="rect">
              <a:avLst/>
            </a:prstGeom>
            <a:noFill/>
            <a:ln>
              <a:noFill/>
            </a:ln>
          </p:spPr>
        </p:pic>
        <p:pic>
          <p:nvPicPr>
            <p:cNvPr id="458" name="Google Shape;458;p46"/>
            <p:cNvPicPr preferRelativeResize="0"/>
            <p:nvPr/>
          </p:nvPicPr>
          <p:blipFill>
            <a:blip r:embed="rId9">
              <a:alphaModFix/>
            </a:blip>
            <a:stretch>
              <a:fillRect/>
            </a:stretch>
          </p:blipFill>
          <p:spPr>
            <a:xfrm>
              <a:off x="2398250" y="3990875"/>
              <a:ext cx="763800" cy="250800"/>
            </a:xfrm>
            <a:prstGeom prst="rect">
              <a:avLst/>
            </a:prstGeom>
            <a:noFill/>
            <a:ln>
              <a:noFill/>
            </a:ln>
          </p:spPr>
        </p:pic>
        <p:pic>
          <p:nvPicPr>
            <p:cNvPr id="459" name="Google Shape;459;p46"/>
            <p:cNvPicPr preferRelativeResize="0"/>
            <p:nvPr/>
          </p:nvPicPr>
          <p:blipFill>
            <a:blip r:embed="rId9">
              <a:alphaModFix/>
            </a:blip>
            <a:stretch>
              <a:fillRect/>
            </a:stretch>
          </p:blipFill>
          <p:spPr>
            <a:xfrm>
              <a:off x="7540000" y="3798875"/>
              <a:ext cx="763800" cy="2508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47"/>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465" name="Google Shape;465;p47"/>
          <p:cNvSpPr txBox="1"/>
          <p:nvPr/>
        </p:nvSpPr>
        <p:spPr>
          <a:xfrm>
            <a:off x="3864375" y="1127625"/>
            <a:ext cx="50685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This program must be your own, do not use someone else’s code</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Any specific questions about it, please bring to the Office hours meeting this Wednesday or contact me by email</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This is a challenging program to make sure you are mastering Trees and Graphs in Python</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Don’t be shy with your questions</a:t>
            </a:r>
            <a:endParaRPr sz="1600">
              <a:solidFill>
                <a:srgbClr val="003767"/>
              </a:solidFill>
              <a:latin typeface="Montserrat"/>
              <a:ea typeface="Montserrat"/>
              <a:cs typeface="Montserrat"/>
              <a:sym typeface="Montserrat"/>
            </a:endParaRPr>
          </a:p>
        </p:txBody>
      </p:sp>
      <p:sp>
        <p:nvSpPr>
          <p:cNvPr id="466" name="Google Shape;466;p47"/>
          <p:cNvSpPr txBox="1"/>
          <p:nvPr/>
        </p:nvSpPr>
        <p:spPr>
          <a:xfrm>
            <a:off x="3360325" y="772725"/>
            <a:ext cx="5420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Project #3 - this week's Assignment</a:t>
            </a:r>
            <a:endParaRPr b="1" sz="1600">
              <a:solidFill>
                <a:srgbClr val="0072BC"/>
              </a:solidFill>
              <a:latin typeface="Montserrat"/>
              <a:ea typeface="Montserrat"/>
              <a:cs typeface="Montserrat"/>
              <a:sym typeface="Montserrat"/>
            </a:endParaRPr>
          </a:p>
        </p:txBody>
      </p:sp>
      <p:sp>
        <p:nvSpPr>
          <p:cNvPr id="467" name="Google Shape;467;p47"/>
          <p:cNvSpPr txBox="1"/>
          <p:nvPr/>
        </p:nvSpPr>
        <p:spPr>
          <a:xfrm>
            <a:off x="564375" y="1077525"/>
            <a:ext cx="2562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Third</a:t>
            </a:r>
            <a:r>
              <a:rPr b="1" lang="en" sz="2800">
                <a:solidFill>
                  <a:srgbClr val="0072BC"/>
                </a:solidFill>
                <a:latin typeface="Montserrat"/>
                <a:ea typeface="Montserrat"/>
                <a:cs typeface="Montserrat"/>
                <a:sym typeface="Montserrat"/>
              </a:rPr>
              <a:t> Assignment</a:t>
            </a:r>
            <a:endParaRPr b="1" sz="2800">
              <a:solidFill>
                <a:srgbClr val="0072BC"/>
              </a:solidFill>
              <a:latin typeface="Montserrat"/>
              <a:ea typeface="Montserrat"/>
              <a:cs typeface="Montserrat"/>
              <a:sym typeface="Montserrat"/>
            </a:endParaRPr>
          </a:p>
        </p:txBody>
      </p:sp>
      <p:pic>
        <p:nvPicPr>
          <p:cNvPr id="468" name="Google Shape;468;p47"/>
          <p:cNvPicPr preferRelativeResize="0"/>
          <p:nvPr/>
        </p:nvPicPr>
        <p:blipFill>
          <a:blip r:embed="rId4">
            <a:alphaModFix/>
          </a:blip>
          <a:stretch>
            <a:fillRect/>
          </a:stretch>
        </p:blipFill>
        <p:spPr>
          <a:xfrm>
            <a:off x="2472175" y="2528424"/>
            <a:ext cx="888161" cy="923400"/>
          </a:xfrm>
          <a:prstGeom prst="rect">
            <a:avLst/>
          </a:prstGeom>
          <a:noFill/>
          <a:ln>
            <a:noFill/>
          </a:ln>
        </p:spPr>
      </p:pic>
      <p:sp>
        <p:nvSpPr>
          <p:cNvPr id="469" name="Google Shape;469;p47"/>
          <p:cNvSpPr txBox="1"/>
          <p:nvPr/>
        </p:nvSpPr>
        <p:spPr>
          <a:xfrm>
            <a:off x="2427125" y="3733425"/>
            <a:ext cx="6430200" cy="615600"/>
          </a:xfrm>
          <a:prstGeom prst="rect">
            <a:avLst/>
          </a:prstGeom>
          <a:solidFill>
            <a:srgbClr val="FFFF00"/>
          </a:solidFill>
          <a:ln cap="flat" cmpd="sng" w="28575">
            <a:solidFill>
              <a:srgbClr val="1155C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155CC"/>
                </a:solidFill>
              </a:rPr>
              <a:t>Go to IDLE and try to program it</a:t>
            </a:r>
            <a:endParaRPr>
              <a:solidFill>
                <a:srgbClr val="1155CC"/>
              </a:solidFill>
            </a:endParaRPr>
          </a:p>
          <a:p>
            <a:pPr indent="0" lvl="0" marL="0" rtl="0" algn="ctr">
              <a:spcBef>
                <a:spcPts val="0"/>
              </a:spcBef>
              <a:spcAft>
                <a:spcPts val="0"/>
              </a:spcAft>
              <a:buNone/>
            </a:pPr>
            <a:r>
              <a:rPr lang="en">
                <a:solidFill>
                  <a:srgbClr val="1155CC"/>
                </a:solidFill>
              </a:rPr>
              <a:t>Save your program in a .py file and submit it in the appropriate delivery room</a:t>
            </a:r>
            <a:endParaRPr>
              <a:solidFill>
                <a:srgbClr val="1155CC"/>
              </a:solidFill>
            </a:endParaRPr>
          </a:p>
        </p:txBody>
      </p:sp>
      <p:sp>
        <p:nvSpPr>
          <p:cNvPr id="470" name="Google Shape;470;p47"/>
          <p:cNvSpPr txBox="1"/>
          <p:nvPr/>
        </p:nvSpPr>
        <p:spPr>
          <a:xfrm>
            <a:off x="4499975" y="4446625"/>
            <a:ext cx="4357500" cy="400200"/>
          </a:xfrm>
          <a:prstGeom prst="rect">
            <a:avLst/>
          </a:prstGeom>
          <a:solidFill>
            <a:srgbClr val="FFFF00"/>
          </a:solidFill>
          <a:ln cap="flat" cmpd="sng" w="28575">
            <a:solidFill>
              <a:srgbClr val="1155C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155CC"/>
                </a:solidFill>
              </a:rPr>
              <a:t>Deadline: Monday May 30 2022  11:59 PM EST</a:t>
            </a:r>
            <a:endParaRPr>
              <a:solidFill>
                <a:srgbClr val="1155CC"/>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
        <p:nvSpPr>
          <p:cNvPr id="475" name="Google Shape;475;p48"/>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That’s all for today folks!</a:t>
            </a:r>
            <a:endParaRPr sz="1800">
              <a:solidFill>
                <a:srgbClr val="1C92D1"/>
              </a:solidFill>
              <a:latin typeface="Montserrat"/>
              <a:ea typeface="Montserrat"/>
              <a:cs typeface="Montserrat"/>
              <a:sym typeface="Montserrat"/>
            </a:endParaRPr>
          </a:p>
        </p:txBody>
      </p:sp>
      <p:sp>
        <p:nvSpPr>
          <p:cNvPr id="476" name="Google Shape;476;p48"/>
          <p:cNvSpPr txBox="1"/>
          <p:nvPr/>
        </p:nvSpPr>
        <p:spPr>
          <a:xfrm>
            <a:off x="1536375" y="1029850"/>
            <a:ext cx="383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003767"/>
                </a:solidFill>
                <a:latin typeface="Montserrat ExtraBold"/>
                <a:ea typeface="Montserrat ExtraBold"/>
                <a:cs typeface="Montserrat ExtraBold"/>
                <a:sym typeface="Montserrat ExtraBold"/>
              </a:rPr>
              <a:t>This week’s tasks</a:t>
            </a:r>
            <a:endParaRPr sz="2800">
              <a:solidFill>
                <a:srgbClr val="003767"/>
              </a:solidFill>
              <a:latin typeface="Montserrat ExtraBold"/>
              <a:ea typeface="Montserrat ExtraBold"/>
              <a:cs typeface="Montserrat ExtraBold"/>
              <a:sym typeface="Montserrat ExtraBold"/>
            </a:endParaRPr>
          </a:p>
        </p:txBody>
      </p:sp>
      <p:sp>
        <p:nvSpPr>
          <p:cNvPr id="477" name="Google Shape;477;p48"/>
          <p:cNvSpPr txBox="1"/>
          <p:nvPr/>
        </p:nvSpPr>
        <p:spPr>
          <a:xfrm>
            <a:off x="1194900" y="1680600"/>
            <a:ext cx="49323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C92D1"/>
              </a:buClr>
              <a:buSzPts val="1400"/>
              <a:buFont typeface="Montserrat"/>
              <a:buChar char="●"/>
            </a:pPr>
            <a:r>
              <a:rPr lang="en">
                <a:solidFill>
                  <a:srgbClr val="1C92D1"/>
                </a:solidFill>
                <a:latin typeface="Montserrat"/>
                <a:ea typeface="Montserrat"/>
                <a:cs typeface="Montserrat"/>
                <a:sym typeface="Montserrat"/>
              </a:rPr>
              <a:t>No t</a:t>
            </a:r>
            <a:r>
              <a:rPr lang="en">
                <a:solidFill>
                  <a:srgbClr val="1C92D1"/>
                </a:solidFill>
                <a:latin typeface="Montserrat"/>
                <a:ea typeface="Montserrat"/>
                <a:cs typeface="Montserrat"/>
                <a:sym typeface="Montserrat"/>
              </a:rPr>
              <a:t>asks for the Worksheets this week</a:t>
            </a:r>
            <a:endParaRPr>
              <a:solidFill>
                <a:srgbClr val="1C92D1"/>
              </a:solidFill>
              <a:latin typeface="Montserrat"/>
              <a:ea typeface="Montserrat"/>
              <a:cs typeface="Montserrat"/>
              <a:sym typeface="Montserrat"/>
            </a:endParaRPr>
          </a:p>
          <a:p>
            <a:pPr indent="-317500" lvl="1" marL="914400" rtl="0" algn="l">
              <a:spcBef>
                <a:spcPts val="0"/>
              </a:spcBef>
              <a:spcAft>
                <a:spcPts val="0"/>
              </a:spcAft>
              <a:buClr>
                <a:srgbClr val="1C92D1"/>
              </a:buClr>
              <a:buSzPts val="1400"/>
              <a:buFont typeface="Montserrat"/>
              <a:buChar char="○"/>
            </a:pPr>
            <a:r>
              <a:rPr lang="en">
                <a:solidFill>
                  <a:srgbClr val="1C92D1"/>
                </a:solidFill>
                <a:latin typeface="Montserrat"/>
                <a:ea typeface="Montserrat"/>
                <a:cs typeface="Montserrat"/>
                <a:sym typeface="Montserrat"/>
              </a:rPr>
              <a:t>However, a lot of exercises to practice</a:t>
            </a:r>
            <a:endParaRPr>
              <a:solidFill>
                <a:srgbClr val="1C92D1"/>
              </a:solidFill>
              <a:latin typeface="Montserrat"/>
              <a:ea typeface="Montserrat"/>
              <a:cs typeface="Montserrat"/>
              <a:sym typeface="Montserrat"/>
            </a:endParaRPr>
          </a:p>
          <a:p>
            <a:pPr indent="-317500" lvl="0" marL="457200" rtl="0" algn="l">
              <a:spcBef>
                <a:spcPts val="0"/>
              </a:spcBef>
              <a:spcAft>
                <a:spcPts val="0"/>
              </a:spcAft>
              <a:buClr>
                <a:srgbClr val="1C92D1"/>
              </a:buClr>
              <a:buSzPts val="1400"/>
              <a:buFont typeface="Montserrat"/>
              <a:buChar char="●"/>
            </a:pPr>
            <a:r>
              <a:rPr lang="en">
                <a:solidFill>
                  <a:srgbClr val="1C92D1"/>
                </a:solidFill>
                <a:latin typeface="Montserrat"/>
                <a:ea typeface="Montserrat"/>
                <a:cs typeface="Montserrat"/>
                <a:sym typeface="Montserrat"/>
              </a:rPr>
              <a:t>Quiz #3 to be available this Friday</a:t>
            </a:r>
            <a:endParaRPr>
              <a:solidFill>
                <a:srgbClr val="1C92D1"/>
              </a:solidFill>
              <a:latin typeface="Montserrat"/>
              <a:ea typeface="Montserrat"/>
              <a:cs typeface="Montserrat"/>
              <a:sym typeface="Montserrat"/>
            </a:endParaRPr>
          </a:p>
          <a:p>
            <a:pPr indent="-317500" lvl="1" marL="914400" rtl="0" algn="l">
              <a:spcBef>
                <a:spcPts val="0"/>
              </a:spcBef>
              <a:spcAft>
                <a:spcPts val="0"/>
              </a:spcAft>
              <a:buClr>
                <a:srgbClr val="1C92D1"/>
              </a:buClr>
              <a:buSzPts val="1400"/>
              <a:buFont typeface="Montserrat"/>
              <a:buChar char="○"/>
            </a:pPr>
            <a:r>
              <a:rPr lang="en">
                <a:solidFill>
                  <a:srgbClr val="1C92D1"/>
                </a:solidFill>
                <a:latin typeface="Montserrat"/>
                <a:ea typeface="Montserrat"/>
                <a:cs typeface="Montserrat"/>
                <a:sym typeface="Montserrat"/>
              </a:rPr>
              <a:t>Deadline: Monday May 30 11:59pm</a:t>
            </a:r>
            <a:endParaRPr>
              <a:solidFill>
                <a:srgbClr val="1C92D1"/>
              </a:solidFill>
              <a:latin typeface="Montserrat"/>
              <a:ea typeface="Montserrat"/>
              <a:cs typeface="Montserrat"/>
              <a:sym typeface="Montserrat"/>
            </a:endParaRPr>
          </a:p>
          <a:p>
            <a:pPr indent="-317500" lvl="0" marL="457200" rtl="0" algn="l">
              <a:spcBef>
                <a:spcPts val="0"/>
              </a:spcBef>
              <a:spcAft>
                <a:spcPts val="0"/>
              </a:spcAft>
              <a:buClr>
                <a:srgbClr val="1C92D1"/>
              </a:buClr>
              <a:buSzPts val="1400"/>
              <a:buFont typeface="Montserrat"/>
              <a:buChar char="●"/>
            </a:pPr>
            <a:r>
              <a:rPr lang="en">
                <a:solidFill>
                  <a:srgbClr val="1C92D1"/>
                </a:solidFill>
                <a:latin typeface="Montserrat"/>
                <a:ea typeface="Montserrat"/>
                <a:cs typeface="Montserrat"/>
                <a:sym typeface="Montserrat"/>
              </a:rPr>
              <a:t>Project #3 assignment</a:t>
            </a:r>
            <a:endParaRPr>
              <a:solidFill>
                <a:srgbClr val="1C92D1"/>
              </a:solidFill>
              <a:latin typeface="Montserrat"/>
              <a:ea typeface="Montserrat"/>
              <a:cs typeface="Montserrat"/>
              <a:sym typeface="Montserrat"/>
            </a:endParaRPr>
          </a:p>
          <a:p>
            <a:pPr indent="-317500" lvl="1" marL="914400" rtl="0" algn="l">
              <a:spcBef>
                <a:spcPts val="0"/>
              </a:spcBef>
              <a:spcAft>
                <a:spcPts val="0"/>
              </a:spcAft>
              <a:buClr>
                <a:srgbClr val="1C92D1"/>
              </a:buClr>
              <a:buSzPts val="1400"/>
              <a:buFont typeface="Montserrat"/>
              <a:buChar char="○"/>
            </a:pPr>
            <a:r>
              <a:rPr lang="en">
                <a:solidFill>
                  <a:srgbClr val="1C92D1"/>
                </a:solidFill>
                <a:latin typeface="Montserrat"/>
                <a:ea typeface="Montserrat"/>
                <a:cs typeface="Montserrat"/>
                <a:sym typeface="Montserrat"/>
              </a:rPr>
              <a:t>Deadline: Monday May 30 11:59pm</a:t>
            </a:r>
            <a:endParaRPr>
              <a:solidFill>
                <a:srgbClr val="1C92D1"/>
              </a:solidFill>
              <a:latin typeface="Montserrat"/>
              <a:ea typeface="Montserrat"/>
              <a:cs typeface="Montserrat"/>
              <a:sym typeface="Montserrat"/>
            </a:endParaRPr>
          </a:p>
          <a:p>
            <a:pPr indent="0" lvl="0" marL="0" rtl="0" algn="l">
              <a:spcBef>
                <a:spcPts val="0"/>
              </a:spcBef>
              <a:spcAft>
                <a:spcPts val="0"/>
              </a:spcAft>
              <a:buNone/>
            </a:pPr>
            <a:r>
              <a:t/>
            </a:r>
            <a:endParaRPr>
              <a:solidFill>
                <a:srgbClr val="1C92D1"/>
              </a:solidFill>
              <a:latin typeface="Montserrat"/>
              <a:ea typeface="Montserrat"/>
              <a:cs typeface="Montserrat"/>
              <a:sym typeface="Montserrat"/>
            </a:endParaRPr>
          </a:p>
          <a:p>
            <a:pPr indent="-317500" lvl="0" marL="457200" rtl="0" algn="l">
              <a:spcBef>
                <a:spcPts val="0"/>
              </a:spcBef>
              <a:spcAft>
                <a:spcPts val="0"/>
              </a:spcAft>
              <a:buClr>
                <a:srgbClr val="1C92D1"/>
              </a:buClr>
              <a:buSzPts val="1400"/>
              <a:buFont typeface="Montserrat"/>
              <a:buChar char="●"/>
            </a:pPr>
            <a:r>
              <a:rPr lang="en">
                <a:solidFill>
                  <a:srgbClr val="1C92D1"/>
                </a:solidFill>
                <a:latin typeface="Montserrat"/>
                <a:ea typeface="Montserrat"/>
                <a:cs typeface="Montserrat"/>
                <a:sym typeface="Montserrat"/>
              </a:rPr>
              <a:t>Try all exercises seen in class and consult the reference sources, as the more you practice, the easier it gets</a:t>
            </a:r>
            <a:endParaRPr>
              <a:solidFill>
                <a:srgbClr val="1C92D1"/>
              </a:solidFill>
              <a:latin typeface="Montserrat"/>
              <a:ea typeface="Montserrat"/>
              <a:cs typeface="Montserrat"/>
              <a:sym typeface="Montserrat"/>
            </a:endParaRPr>
          </a:p>
        </p:txBody>
      </p:sp>
      <p:sp>
        <p:nvSpPr>
          <p:cNvPr id="478" name="Google Shape;478;p48"/>
          <p:cNvSpPr txBox="1"/>
          <p:nvPr/>
        </p:nvSpPr>
        <p:spPr>
          <a:xfrm>
            <a:off x="6220300" y="1029850"/>
            <a:ext cx="271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003767"/>
                </a:solidFill>
                <a:latin typeface="Montserrat ExtraBold"/>
                <a:ea typeface="Montserrat ExtraBold"/>
                <a:cs typeface="Montserrat ExtraBold"/>
                <a:sym typeface="Montserrat ExtraBold"/>
              </a:rPr>
              <a:t>Next week</a:t>
            </a:r>
            <a:endParaRPr sz="2800">
              <a:solidFill>
                <a:srgbClr val="003767"/>
              </a:solidFill>
              <a:latin typeface="Montserrat ExtraBold"/>
              <a:ea typeface="Montserrat ExtraBold"/>
              <a:cs typeface="Montserrat ExtraBold"/>
              <a:sym typeface="Montserrat ExtraBold"/>
            </a:endParaRPr>
          </a:p>
        </p:txBody>
      </p:sp>
      <p:sp>
        <p:nvSpPr>
          <p:cNvPr id="479" name="Google Shape;479;p48"/>
          <p:cNvSpPr txBox="1"/>
          <p:nvPr/>
        </p:nvSpPr>
        <p:spPr>
          <a:xfrm>
            <a:off x="6127200" y="1739775"/>
            <a:ext cx="2810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C92D1"/>
              </a:buClr>
              <a:buSzPts val="1400"/>
              <a:buFont typeface="Montserrat"/>
              <a:buChar char="●"/>
            </a:pPr>
            <a:r>
              <a:rPr lang="en">
                <a:solidFill>
                  <a:srgbClr val="1C92D1"/>
                </a:solidFill>
                <a:latin typeface="Montserrat"/>
                <a:ea typeface="Montserrat"/>
                <a:cs typeface="Montserrat"/>
                <a:sym typeface="Montserrat"/>
              </a:rPr>
              <a:t>Algorithms</a:t>
            </a:r>
            <a:endParaRPr>
              <a:solidFill>
                <a:srgbClr val="1C92D1"/>
              </a:solidFill>
              <a:latin typeface="Montserrat"/>
              <a:ea typeface="Montserrat"/>
              <a:cs typeface="Montserrat"/>
              <a:sym typeface="Montserrat"/>
            </a:endParaRPr>
          </a:p>
          <a:p>
            <a:pPr indent="-317500" lvl="1" marL="914400" rtl="0" algn="l">
              <a:spcBef>
                <a:spcPts val="0"/>
              </a:spcBef>
              <a:spcAft>
                <a:spcPts val="0"/>
              </a:spcAft>
              <a:buClr>
                <a:srgbClr val="1C92D1"/>
              </a:buClr>
              <a:buSzPts val="1400"/>
              <a:buFont typeface="Montserrat"/>
              <a:buChar char="○"/>
            </a:pPr>
            <a:r>
              <a:rPr lang="en">
                <a:solidFill>
                  <a:srgbClr val="1C92D1"/>
                </a:solidFill>
                <a:latin typeface="Montserrat"/>
                <a:ea typeface="Montserrat"/>
                <a:cs typeface="Montserrat"/>
                <a:sym typeface="Montserrat"/>
              </a:rPr>
              <a:t>Asymptotic notations</a:t>
            </a:r>
            <a:endParaRPr>
              <a:solidFill>
                <a:srgbClr val="1C92D1"/>
              </a:solidFill>
              <a:latin typeface="Montserrat"/>
              <a:ea typeface="Montserrat"/>
              <a:cs typeface="Montserrat"/>
              <a:sym typeface="Montserrat"/>
            </a:endParaRPr>
          </a:p>
          <a:p>
            <a:pPr indent="0" lvl="0" marL="914400" rtl="0" algn="l">
              <a:spcBef>
                <a:spcPts val="0"/>
              </a:spcBef>
              <a:spcAft>
                <a:spcPts val="0"/>
              </a:spcAft>
              <a:buNone/>
            </a:pPr>
            <a:r>
              <a:t/>
            </a:r>
            <a:endParaRPr>
              <a:solidFill>
                <a:srgbClr val="1C92D1"/>
              </a:solidFill>
              <a:latin typeface="Montserrat"/>
              <a:ea typeface="Montserrat"/>
              <a:cs typeface="Montserrat"/>
              <a:sym typeface="Montserrat"/>
            </a:endParaRPr>
          </a:p>
          <a:p>
            <a:pPr indent="0" lvl="0" marL="914400" rtl="0" algn="l">
              <a:spcBef>
                <a:spcPts val="0"/>
              </a:spcBef>
              <a:spcAft>
                <a:spcPts val="0"/>
              </a:spcAft>
              <a:buNone/>
            </a:pPr>
            <a:r>
              <a:t/>
            </a:r>
            <a:endParaRPr>
              <a:solidFill>
                <a:srgbClr val="1C92D1"/>
              </a:solidFill>
              <a:latin typeface="Montserrat"/>
              <a:ea typeface="Montserrat"/>
              <a:cs typeface="Montserrat"/>
              <a:sym typeface="Montserrat"/>
            </a:endParaRPr>
          </a:p>
          <a:p>
            <a:pPr indent="-317500" lvl="0" marL="457200" rtl="0" algn="l">
              <a:spcBef>
                <a:spcPts val="0"/>
              </a:spcBef>
              <a:spcAft>
                <a:spcPts val="0"/>
              </a:spcAft>
              <a:buClr>
                <a:srgbClr val="1C92D1"/>
              </a:buClr>
              <a:buSzPts val="1400"/>
              <a:buFont typeface="Montserrat"/>
              <a:buChar char="●"/>
            </a:pPr>
            <a:r>
              <a:rPr lang="en">
                <a:solidFill>
                  <a:srgbClr val="1C92D1"/>
                </a:solidFill>
                <a:latin typeface="Montserrat"/>
                <a:ea typeface="Montserrat"/>
                <a:cs typeface="Montserrat"/>
                <a:sym typeface="Montserrat"/>
              </a:rPr>
              <a:t>Don’t let work pile up!</a:t>
            </a:r>
            <a:endParaRPr>
              <a:solidFill>
                <a:srgbClr val="1C92D1"/>
              </a:solidFill>
              <a:latin typeface="Montserrat"/>
              <a:ea typeface="Montserrat"/>
              <a:cs typeface="Montserrat"/>
              <a:sym typeface="Montserrat"/>
            </a:endParaRPr>
          </a:p>
          <a:p>
            <a:pPr indent="-317500" lvl="0" marL="457200" rtl="0" algn="l">
              <a:spcBef>
                <a:spcPts val="0"/>
              </a:spcBef>
              <a:spcAft>
                <a:spcPts val="0"/>
              </a:spcAft>
              <a:buClr>
                <a:srgbClr val="1C92D1"/>
              </a:buClr>
              <a:buSzPts val="1400"/>
              <a:buFont typeface="Montserrat"/>
              <a:buChar char="●"/>
            </a:pPr>
            <a:r>
              <a:rPr lang="en">
                <a:solidFill>
                  <a:srgbClr val="1C92D1"/>
                </a:solidFill>
                <a:latin typeface="Montserrat"/>
                <a:ea typeface="Montserrat"/>
                <a:cs typeface="Montserrat"/>
                <a:sym typeface="Montserrat"/>
              </a:rPr>
              <a:t>Don’t be shy about your questions</a:t>
            </a:r>
            <a:endParaRPr>
              <a:solidFill>
                <a:srgbClr val="1C92D1"/>
              </a:solidFill>
              <a:latin typeface="Montserrat"/>
              <a:ea typeface="Montserrat"/>
              <a:cs typeface="Montserrat"/>
              <a:sym typeface="Montserrat"/>
            </a:endParaRPr>
          </a:p>
        </p:txBody>
      </p:sp>
      <p:sp>
        <p:nvSpPr>
          <p:cNvPr id="480" name="Google Shape;480;p48"/>
          <p:cNvSpPr txBox="1"/>
          <p:nvPr/>
        </p:nvSpPr>
        <p:spPr>
          <a:xfrm>
            <a:off x="3355750" y="4224650"/>
            <a:ext cx="483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003767"/>
                </a:solidFill>
                <a:latin typeface="Montserrat ExtraBold"/>
                <a:ea typeface="Montserrat ExtraBold"/>
                <a:cs typeface="Montserrat ExtraBold"/>
                <a:sym typeface="Montserrat ExtraBold"/>
              </a:rPr>
              <a:t>Have a Great Week!</a:t>
            </a:r>
            <a:endParaRPr sz="2800">
              <a:solidFill>
                <a:srgbClr val="003767"/>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Course Introduction</a:t>
            </a:r>
            <a:endParaRPr sz="1800">
              <a:solidFill>
                <a:srgbClr val="1C92D1"/>
              </a:solidFill>
              <a:latin typeface="Montserrat"/>
              <a:ea typeface="Montserrat"/>
              <a:cs typeface="Montserrat"/>
              <a:sym typeface="Montserrat"/>
            </a:endParaRPr>
          </a:p>
        </p:txBody>
      </p:sp>
      <p:sp>
        <p:nvSpPr>
          <p:cNvPr id="77" name="Google Shape;77;p16"/>
          <p:cNvSpPr txBox="1"/>
          <p:nvPr/>
        </p:nvSpPr>
        <p:spPr>
          <a:xfrm>
            <a:off x="3360325" y="772725"/>
            <a:ext cx="5420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8-week course</a:t>
            </a:r>
            <a:endParaRPr b="1" sz="1600">
              <a:solidFill>
                <a:srgbClr val="0072BC"/>
              </a:solidFill>
              <a:latin typeface="Montserrat"/>
              <a:ea typeface="Montserrat"/>
              <a:cs typeface="Montserrat"/>
              <a:sym typeface="Montserrat"/>
            </a:endParaRPr>
          </a:p>
        </p:txBody>
      </p:sp>
      <p:sp>
        <p:nvSpPr>
          <p:cNvPr id="78" name="Google Shape;78;p16"/>
          <p:cNvSpPr txBox="1"/>
          <p:nvPr/>
        </p:nvSpPr>
        <p:spPr>
          <a:xfrm>
            <a:off x="564375" y="1077525"/>
            <a:ext cx="233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Course Timeline</a:t>
            </a:r>
            <a:endParaRPr b="1" sz="2800">
              <a:solidFill>
                <a:srgbClr val="0072BC"/>
              </a:solidFill>
              <a:latin typeface="Montserrat"/>
              <a:ea typeface="Montserrat"/>
              <a:cs typeface="Montserrat"/>
              <a:sym typeface="Montserrat"/>
            </a:endParaRPr>
          </a:p>
        </p:txBody>
      </p:sp>
      <p:sp>
        <p:nvSpPr>
          <p:cNvPr id="79" name="Google Shape;79;p16"/>
          <p:cNvSpPr txBox="1"/>
          <p:nvPr/>
        </p:nvSpPr>
        <p:spPr>
          <a:xfrm>
            <a:off x="274125" y="3808875"/>
            <a:ext cx="29172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2000">
                <a:solidFill>
                  <a:srgbClr val="0072BC"/>
                </a:solidFill>
                <a:latin typeface="Montserrat"/>
                <a:ea typeface="Montserrat"/>
                <a:cs typeface="Montserrat"/>
                <a:sym typeface="Montserrat"/>
              </a:rPr>
              <a:t>Read the Syllabus!!</a:t>
            </a:r>
            <a:endParaRPr b="1" sz="2000">
              <a:solidFill>
                <a:srgbClr val="0072BC"/>
              </a:solidFill>
              <a:latin typeface="Montserrat"/>
              <a:ea typeface="Montserrat"/>
              <a:cs typeface="Montserrat"/>
              <a:sym typeface="Montserrat"/>
            </a:endParaRPr>
          </a:p>
        </p:txBody>
      </p:sp>
      <p:pic>
        <p:nvPicPr>
          <p:cNvPr id="80" name="Google Shape;80;p16"/>
          <p:cNvPicPr preferRelativeResize="0"/>
          <p:nvPr/>
        </p:nvPicPr>
        <p:blipFill>
          <a:blip r:embed="rId4">
            <a:alphaModFix/>
          </a:blip>
          <a:stretch>
            <a:fillRect/>
          </a:stretch>
        </p:blipFill>
        <p:spPr>
          <a:xfrm>
            <a:off x="3858125" y="1203825"/>
            <a:ext cx="4922606" cy="3634874"/>
          </a:xfrm>
          <a:prstGeom prst="rect">
            <a:avLst/>
          </a:prstGeom>
          <a:noFill/>
          <a:ln>
            <a:noFill/>
          </a:ln>
        </p:spPr>
      </p:pic>
      <p:sp>
        <p:nvSpPr>
          <p:cNvPr id="81" name="Google Shape;81;p16"/>
          <p:cNvSpPr/>
          <p:nvPr/>
        </p:nvSpPr>
        <p:spPr>
          <a:xfrm>
            <a:off x="3445050" y="2483613"/>
            <a:ext cx="537300" cy="431100"/>
          </a:xfrm>
          <a:prstGeom prst="rightArrow">
            <a:avLst>
              <a:gd fmla="val 50000" name="adj1"/>
              <a:gd fmla="val 50000" name="adj2"/>
            </a:avLst>
          </a:prstGeom>
          <a:solidFill>
            <a:srgbClr val="FFFF00"/>
          </a:solidFill>
          <a:ln cap="flat" cmpd="sng" w="28575">
            <a:solidFill>
              <a:srgbClr val="1C92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7"/>
          <p:cNvSpPr txBox="1"/>
          <p:nvPr/>
        </p:nvSpPr>
        <p:spPr>
          <a:xfrm>
            <a:off x="3360325" y="2974900"/>
            <a:ext cx="5637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3767"/>
                </a:solidFill>
                <a:latin typeface="Montserrat"/>
                <a:ea typeface="Montserrat"/>
                <a:cs typeface="Montserrat"/>
                <a:sym typeface="Montserrat"/>
              </a:rPr>
              <a:t>The difference between what is simple and what is complex is not an </a:t>
            </a:r>
            <a:r>
              <a:rPr lang="en" sz="1600">
                <a:solidFill>
                  <a:srgbClr val="003767"/>
                </a:solidFill>
                <a:latin typeface="Montserrat"/>
                <a:ea typeface="Montserrat"/>
                <a:cs typeface="Montserrat"/>
                <a:sym typeface="Montserrat"/>
              </a:rPr>
              <a:t>essential</a:t>
            </a:r>
            <a:r>
              <a:rPr lang="en" sz="1600">
                <a:solidFill>
                  <a:srgbClr val="003767"/>
                </a:solidFill>
                <a:latin typeface="Montserrat"/>
                <a:ea typeface="Montserrat"/>
                <a:cs typeface="Montserrat"/>
                <a:sym typeface="Montserrat"/>
              </a:rPr>
              <a:t> characteristic of the topics. It depends on you knowing it already, and therefore it is simple, or not knowing yet, then it is obviously complex. Like the simple lists and the complex trees, as what you (hopefully) know by now.</a:t>
            </a:r>
            <a:endParaRPr sz="1600">
              <a:solidFill>
                <a:srgbClr val="003767"/>
              </a:solidFill>
              <a:latin typeface="Montserrat"/>
              <a:ea typeface="Montserrat"/>
              <a:cs typeface="Montserrat"/>
              <a:sym typeface="Montserrat"/>
            </a:endParaRPr>
          </a:p>
        </p:txBody>
      </p:sp>
      <p:sp>
        <p:nvSpPr>
          <p:cNvPr id="87" name="Google Shape;87;p17"/>
          <p:cNvSpPr txBox="1"/>
          <p:nvPr/>
        </p:nvSpPr>
        <p:spPr>
          <a:xfrm>
            <a:off x="411975" y="772725"/>
            <a:ext cx="256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Week 3</a:t>
            </a:r>
            <a:endParaRPr b="1" sz="2800">
              <a:solidFill>
                <a:srgbClr val="0072BC"/>
              </a:solidFill>
              <a:latin typeface="Montserrat"/>
              <a:ea typeface="Montserrat"/>
              <a:cs typeface="Montserrat"/>
              <a:sym typeface="Montserrat"/>
            </a:endParaRPr>
          </a:p>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 and Graphs</a:t>
            </a:r>
            <a:endParaRPr b="1" sz="2800">
              <a:solidFill>
                <a:srgbClr val="0072BC"/>
              </a:solidFill>
              <a:latin typeface="Montserrat"/>
              <a:ea typeface="Montserrat"/>
              <a:cs typeface="Montserrat"/>
              <a:sym typeface="Montserrat"/>
            </a:endParaRPr>
          </a:p>
        </p:txBody>
      </p:sp>
      <p:sp>
        <p:nvSpPr>
          <p:cNvPr id="88" name="Google Shape;88;p17"/>
          <p:cNvSpPr txBox="1"/>
          <p:nvPr/>
        </p:nvSpPr>
        <p:spPr>
          <a:xfrm>
            <a:off x="3360325" y="2571750"/>
            <a:ext cx="5420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Now that you know some Data Structures…</a:t>
            </a:r>
            <a:endParaRPr b="1" sz="1600">
              <a:solidFill>
                <a:srgbClr val="0072BC"/>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8"/>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94" name="Google Shape;94;p18"/>
          <p:cNvSpPr txBox="1"/>
          <p:nvPr/>
        </p:nvSpPr>
        <p:spPr>
          <a:xfrm>
            <a:off x="3360325" y="1175875"/>
            <a:ext cx="54204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It is formally proven for almost a century that everything that can be programmed in a computer language, no matter how modern it is, can also be implemented in a rudimentary “automatic machine” as defined by Alan Turing in the 1936</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Check it out about </a:t>
            </a:r>
            <a:r>
              <a:rPr lang="en" sz="1600" u="sng">
                <a:solidFill>
                  <a:schemeClr val="hlink"/>
                </a:solidFill>
                <a:latin typeface="Montserrat"/>
                <a:ea typeface="Montserrat"/>
                <a:cs typeface="Montserrat"/>
                <a:sym typeface="Montserrat"/>
                <a:hlinkClick r:id="rId4"/>
              </a:rPr>
              <a:t>Turing Machine</a:t>
            </a:r>
            <a:r>
              <a:rPr lang="en" sz="1600">
                <a:solidFill>
                  <a:srgbClr val="003767"/>
                </a:solidFill>
                <a:latin typeface="Montserrat"/>
                <a:ea typeface="Montserrat"/>
                <a:cs typeface="Montserrat"/>
                <a:sym typeface="Montserrat"/>
              </a:rPr>
              <a:t>, but here the important thing is that this kind of machine uses only a linear tape that is the physical equivalent of a list</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Hence, we may ask: a list must be enough, right?</a:t>
            </a:r>
            <a:endParaRPr sz="1600">
              <a:solidFill>
                <a:srgbClr val="003767"/>
              </a:solidFill>
              <a:latin typeface="Montserrat"/>
              <a:ea typeface="Montserrat"/>
              <a:cs typeface="Montserrat"/>
              <a:sym typeface="Montserrat"/>
            </a:endParaRPr>
          </a:p>
          <a:p>
            <a:pPr indent="-330200" lvl="1" marL="9144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From a power of representation point of view, yes, but remember that data structures are all about abstractions…</a:t>
            </a:r>
            <a:endParaRPr sz="1600">
              <a:solidFill>
                <a:srgbClr val="003767"/>
              </a:solidFill>
              <a:latin typeface="Montserrat"/>
              <a:ea typeface="Montserrat"/>
              <a:cs typeface="Montserrat"/>
              <a:sym typeface="Montserrat"/>
            </a:endParaRPr>
          </a:p>
        </p:txBody>
      </p:sp>
      <p:sp>
        <p:nvSpPr>
          <p:cNvPr id="95" name="Google Shape;95;p18"/>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Why trees? Aren’t lists enough?</a:t>
            </a:r>
            <a:endParaRPr b="1" sz="1600">
              <a:solidFill>
                <a:srgbClr val="0072BC"/>
              </a:solidFill>
              <a:latin typeface="Montserrat"/>
              <a:ea typeface="Montserrat"/>
              <a:cs typeface="Montserrat"/>
              <a:sym typeface="Montserrat"/>
            </a:endParaRPr>
          </a:p>
        </p:txBody>
      </p:sp>
      <p:sp>
        <p:nvSpPr>
          <p:cNvPr id="96" name="Google Shape;96;p18"/>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97" name="Google Shape;97;p18"/>
          <p:cNvPicPr preferRelativeResize="0"/>
          <p:nvPr/>
        </p:nvPicPr>
        <p:blipFill>
          <a:blip r:embed="rId5">
            <a:alphaModFix/>
          </a:blip>
          <a:stretch>
            <a:fillRect/>
          </a:stretch>
        </p:blipFill>
        <p:spPr>
          <a:xfrm>
            <a:off x="419388" y="2637850"/>
            <a:ext cx="2626667" cy="147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103" name="Google Shape;103;p19"/>
          <p:cNvSpPr txBox="1"/>
          <p:nvPr/>
        </p:nvSpPr>
        <p:spPr>
          <a:xfrm>
            <a:off x="3495325" y="1175875"/>
            <a:ext cx="52854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Every more complex structure </a:t>
            </a:r>
            <a:r>
              <a:rPr b="1" lang="en" sz="1600">
                <a:solidFill>
                  <a:srgbClr val="003767"/>
                </a:solidFill>
                <a:latin typeface="Montserrat"/>
                <a:ea typeface="Montserrat"/>
                <a:cs typeface="Montserrat"/>
                <a:sym typeface="Montserrat"/>
              </a:rPr>
              <a:t>can be</a:t>
            </a:r>
            <a:r>
              <a:rPr lang="en" sz="1600">
                <a:solidFill>
                  <a:srgbClr val="003767"/>
                </a:solidFill>
                <a:latin typeface="Montserrat"/>
                <a:ea typeface="Montserrat"/>
                <a:cs typeface="Montserrat"/>
                <a:sym typeface="Montserrat"/>
              </a:rPr>
              <a:t> ultimately </a:t>
            </a:r>
            <a:r>
              <a:rPr b="1" lang="en" sz="1600">
                <a:solidFill>
                  <a:srgbClr val="003767"/>
                </a:solidFill>
                <a:latin typeface="Montserrat"/>
                <a:ea typeface="Montserrat"/>
                <a:cs typeface="Montserrat"/>
                <a:sym typeface="Montserrat"/>
              </a:rPr>
              <a:t>represented by a list</a:t>
            </a:r>
            <a:r>
              <a:rPr lang="en" sz="1600">
                <a:solidFill>
                  <a:srgbClr val="003767"/>
                </a:solidFill>
                <a:latin typeface="Montserrat"/>
                <a:ea typeface="Montserrat"/>
                <a:cs typeface="Montserrat"/>
                <a:sym typeface="Montserrat"/>
              </a:rPr>
              <a:t>, and tree structures are no different</a:t>
            </a:r>
            <a:endParaRPr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However, from an abstract point of view, thinking about a tree structure allow us to </a:t>
            </a:r>
            <a:r>
              <a:rPr b="1" lang="en" sz="1600">
                <a:solidFill>
                  <a:srgbClr val="003767"/>
                </a:solidFill>
                <a:latin typeface="Montserrat"/>
                <a:ea typeface="Montserrat"/>
                <a:cs typeface="Montserrat"/>
                <a:sym typeface="Montserrat"/>
              </a:rPr>
              <a:t>better organize our thoughts</a:t>
            </a:r>
            <a:r>
              <a:rPr lang="en" sz="1600">
                <a:solidFill>
                  <a:srgbClr val="003767"/>
                </a:solidFill>
                <a:latin typeface="Montserrat"/>
                <a:ea typeface="Montserrat"/>
                <a:cs typeface="Montserrat"/>
                <a:sym typeface="Montserrat"/>
              </a:rPr>
              <a:t> in order to establish </a:t>
            </a:r>
            <a:r>
              <a:rPr b="1" lang="en" sz="1600">
                <a:solidFill>
                  <a:srgbClr val="003767"/>
                </a:solidFill>
                <a:latin typeface="Montserrat"/>
                <a:ea typeface="Montserrat"/>
                <a:cs typeface="Montserrat"/>
                <a:sym typeface="Montserrat"/>
              </a:rPr>
              <a:t>basic operations and define behaviors</a:t>
            </a:r>
            <a:r>
              <a:rPr lang="en" sz="1600">
                <a:solidFill>
                  <a:srgbClr val="003767"/>
                </a:solidFill>
                <a:latin typeface="Montserrat"/>
                <a:ea typeface="Montserrat"/>
                <a:cs typeface="Montserrat"/>
                <a:sym typeface="Montserrat"/>
              </a:rPr>
              <a:t> that make our </a:t>
            </a:r>
            <a:r>
              <a:rPr b="1" lang="en" sz="1600">
                <a:solidFill>
                  <a:srgbClr val="003767"/>
                </a:solidFill>
                <a:latin typeface="Montserrat"/>
                <a:ea typeface="Montserrat"/>
                <a:cs typeface="Montserrat"/>
                <a:sym typeface="Montserrat"/>
              </a:rPr>
              <a:t>algorithms easier to develop</a:t>
            </a:r>
            <a:r>
              <a:rPr lang="en" sz="1600">
                <a:solidFill>
                  <a:srgbClr val="003767"/>
                </a:solidFill>
                <a:latin typeface="Montserrat"/>
                <a:ea typeface="Montserrat"/>
                <a:cs typeface="Montserrat"/>
                <a:sym typeface="Montserrat"/>
              </a:rPr>
              <a:t>, and consequently, </a:t>
            </a:r>
            <a:r>
              <a:rPr b="1" lang="en" sz="1600">
                <a:solidFill>
                  <a:srgbClr val="003767"/>
                </a:solidFill>
                <a:latin typeface="Montserrat"/>
                <a:ea typeface="Montserrat"/>
                <a:cs typeface="Montserrat"/>
                <a:sym typeface="Montserrat"/>
              </a:rPr>
              <a:t>more reliable</a:t>
            </a:r>
            <a:endParaRPr b="1" sz="1600">
              <a:solidFill>
                <a:srgbClr val="003767"/>
              </a:solidFill>
              <a:latin typeface="Montserrat"/>
              <a:ea typeface="Montserrat"/>
              <a:cs typeface="Montserrat"/>
              <a:sym typeface="Montserrat"/>
            </a:endParaRPr>
          </a:p>
          <a:p>
            <a:pPr indent="-330200" lvl="0" marL="457200" rtl="0" algn="l">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 simple words, a list is a sequence of elements unidimensionally (a single line) one following another, while a </a:t>
            </a:r>
            <a:r>
              <a:rPr b="1" lang="en" sz="1600">
                <a:solidFill>
                  <a:srgbClr val="003767"/>
                </a:solidFill>
                <a:latin typeface="Montserrat"/>
                <a:ea typeface="Montserrat"/>
                <a:cs typeface="Montserrat"/>
                <a:sym typeface="Montserrat"/>
              </a:rPr>
              <a:t>tree</a:t>
            </a:r>
            <a:r>
              <a:rPr lang="en" sz="1600">
                <a:solidFill>
                  <a:srgbClr val="003767"/>
                </a:solidFill>
                <a:latin typeface="Montserrat"/>
                <a:ea typeface="Montserrat"/>
                <a:cs typeface="Montserrat"/>
                <a:sym typeface="Montserrat"/>
              </a:rPr>
              <a:t> establishes a sequence where more lines may </a:t>
            </a:r>
            <a:r>
              <a:rPr b="1" lang="en" sz="1600">
                <a:solidFill>
                  <a:srgbClr val="003767"/>
                </a:solidFill>
                <a:latin typeface="Montserrat"/>
                <a:ea typeface="Montserrat"/>
                <a:cs typeface="Montserrat"/>
                <a:sym typeface="Montserrat"/>
              </a:rPr>
              <a:t>branch</a:t>
            </a:r>
            <a:endParaRPr b="1" sz="1600">
              <a:solidFill>
                <a:srgbClr val="003767"/>
              </a:solidFill>
              <a:latin typeface="Montserrat"/>
              <a:ea typeface="Montserrat"/>
              <a:cs typeface="Montserrat"/>
              <a:sym typeface="Montserrat"/>
            </a:endParaRPr>
          </a:p>
        </p:txBody>
      </p:sp>
      <p:sp>
        <p:nvSpPr>
          <p:cNvPr id="104" name="Google Shape;104;p19"/>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Why trees? Aren’t lists enough?</a:t>
            </a:r>
            <a:endParaRPr b="1" sz="1600">
              <a:solidFill>
                <a:srgbClr val="0072BC"/>
              </a:solidFill>
              <a:latin typeface="Montserrat"/>
              <a:ea typeface="Montserrat"/>
              <a:cs typeface="Montserrat"/>
              <a:sym typeface="Montserrat"/>
            </a:endParaRPr>
          </a:p>
        </p:txBody>
      </p:sp>
      <p:sp>
        <p:nvSpPr>
          <p:cNvPr id="105" name="Google Shape;105;p19"/>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106" name="Google Shape;106;p19"/>
          <p:cNvPicPr preferRelativeResize="0"/>
          <p:nvPr/>
        </p:nvPicPr>
        <p:blipFill>
          <a:blip r:embed="rId4">
            <a:alphaModFix/>
          </a:blip>
          <a:stretch>
            <a:fillRect/>
          </a:stretch>
        </p:blipFill>
        <p:spPr>
          <a:xfrm>
            <a:off x="755082" y="2637849"/>
            <a:ext cx="2514993" cy="147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4">
            <a:alphaModFix/>
          </a:blip>
          <a:stretch>
            <a:fillRect/>
          </a:stretch>
        </p:blipFill>
        <p:spPr>
          <a:xfrm>
            <a:off x="5841050" y="1511700"/>
            <a:ext cx="3176775" cy="1815300"/>
          </a:xfrm>
          <a:prstGeom prst="rect">
            <a:avLst/>
          </a:prstGeom>
          <a:noFill/>
          <a:ln>
            <a:noFill/>
          </a:ln>
        </p:spPr>
      </p:pic>
      <p:sp>
        <p:nvSpPr>
          <p:cNvPr id="112" name="Google Shape;112;p20"/>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113" name="Google Shape;113;p20"/>
          <p:cNvSpPr txBox="1"/>
          <p:nvPr/>
        </p:nvSpPr>
        <p:spPr>
          <a:xfrm>
            <a:off x="3495325" y="1099675"/>
            <a:ext cx="5336700" cy="4112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Nodes</a:t>
            </a:r>
            <a:endParaRPr sz="1600">
              <a:solidFill>
                <a:srgbClr val="003767"/>
              </a:solidFill>
              <a:latin typeface="Montserrat"/>
              <a:ea typeface="Montserrat"/>
              <a:cs typeface="Montserrat"/>
              <a:sym typeface="Montserrat"/>
            </a:endParaRPr>
          </a:p>
          <a:p>
            <a:pPr indent="-330200" lvl="1" marL="914400" marR="1183245"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Root - no parent</a:t>
            </a:r>
            <a:endParaRPr sz="1600">
              <a:solidFill>
                <a:srgbClr val="003767"/>
              </a:solidFill>
              <a:latin typeface="Montserrat"/>
              <a:ea typeface="Montserrat"/>
              <a:cs typeface="Montserrat"/>
              <a:sym typeface="Montserrat"/>
            </a:endParaRPr>
          </a:p>
          <a:p>
            <a:pPr indent="-330200" lvl="1" marL="914400" marR="1183245"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Internals</a:t>
            </a:r>
            <a:endParaRPr sz="1600">
              <a:solidFill>
                <a:srgbClr val="003767"/>
              </a:solidFill>
              <a:latin typeface="Montserrat"/>
              <a:ea typeface="Montserrat"/>
              <a:cs typeface="Montserrat"/>
              <a:sym typeface="Montserrat"/>
            </a:endParaRPr>
          </a:p>
          <a:p>
            <a:pPr indent="-330200" lvl="1" marL="914400" marR="3263402"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Leaves - no child</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Edges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Connecting nodes</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Height</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How deep you can go towards the leaves</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Depth</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How far you are from the root</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Path</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 sequence of edges and nodes from a node to a </a:t>
            </a:r>
            <a:r>
              <a:rPr lang="en" sz="1600">
                <a:solidFill>
                  <a:srgbClr val="003767"/>
                </a:solidFill>
                <a:latin typeface="Montserrat"/>
                <a:ea typeface="Montserrat"/>
                <a:cs typeface="Montserrat"/>
                <a:sym typeface="Montserrat"/>
              </a:rPr>
              <a:t>descendant</a:t>
            </a:r>
            <a:r>
              <a:rPr lang="en" sz="1600">
                <a:solidFill>
                  <a:srgbClr val="003767"/>
                </a:solidFill>
                <a:latin typeface="Montserrat"/>
                <a:ea typeface="Montserrat"/>
                <a:cs typeface="Montserrat"/>
                <a:sym typeface="Montserrat"/>
              </a:rPr>
              <a:t> destination node</a:t>
            </a:r>
            <a:endParaRPr sz="1600">
              <a:solidFill>
                <a:srgbClr val="003767"/>
              </a:solidFill>
              <a:latin typeface="Montserrat"/>
              <a:ea typeface="Montserrat"/>
              <a:cs typeface="Montserrat"/>
              <a:sym typeface="Montserrat"/>
            </a:endParaRPr>
          </a:p>
        </p:txBody>
      </p:sp>
      <p:sp>
        <p:nvSpPr>
          <p:cNvPr id="114" name="Google Shape;114;p20"/>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A tree in CS perspective</a:t>
            </a:r>
            <a:endParaRPr b="1" sz="1600">
              <a:solidFill>
                <a:srgbClr val="0072BC"/>
              </a:solidFill>
              <a:latin typeface="Montserrat"/>
              <a:ea typeface="Montserrat"/>
              <a:cs typeface="Montserrat"/>
              <a:sym typeface="Montserrat"/>
            </a:endParaRPr>
          </a:p>
        </p:txBody>
      </p:sp>
      <p:sp>
        <p:nvSpPr>
          <p:cNvPr id="115" name="Google Shape;115;p20"/>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116" name="Google Shape;116;p20"/>
          <p:cNvPicPr preferRelativeResize="0"/>
          <p:nvPr/>
        </p:nvPicPr>
        <p:blipFill>
          <a:blip r:embed="rId5">
            <a:alphaModFix/>
          </a:blip>
          <a:stretch>
            <a:fillRect/>
          </a:stretch>
        </p:blipFill>
        <p:spPr>
          <a:xfrm>
            <a:off x="350375" y="2571750"/>
            <a:ext cx="1105869" cy="1815299"/>
          </a:xfrm>
          <a:prstGeom prst="rect">
            <a:avLst/>
          </a:prstGeom>
          <a:noFill/>
          <a:ln>
            <a:noFill/>
          </a:ln>
        </p:spPr>
      </p:pic>
      <p:pic>
        <p:nvPicPr>
          <p:cNvPr id="117" name="Google Shape;117;p20"/>
          <p:cNvPicPr preferRelativeResize="0"/>
          <p:nvPr/>
        </p:nvPicPr>
        <p:blipFill>
          <a:blip r:embed="rId6">
            <a:alphaModFix/>
          </a:blip>
          <a:stretch>
            <a:fillRect/>
          </a:stretch>
        </p:blipFill>
        <p:spPr>
          <a:xfrm>
            <a:off x="1734525" y="2571750"/>
            <a:ext cx="1328746" cy="1815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1"/>
          <p:cNvSpPr txBox="1"/>
          <p:nvPr/>
        </p:nvSpPr>
        <p:spPr>
          <a:xfrm>
            <a:off x="502100" y="533000"/>
            <a:ext cx="45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C92D1"/>
                </a:solidFill>
                <a:latin typeface="Montserrat"/>
                <a:ea typeface="Montserrat"/>
                <a:cs typeface="Montserrat"/>
                <a:sym typeface="Montserrat"/>
              </a:rPr>
              <a:t>Data Structures</a:t>
            </a:r>
            <a:endParaRPr sz="1800">
              <a:solidFill>
                <a:srgbClr val="1C92D1"/>
              </a:solidFill>
              <a:latin typeface="Montserrat"/>
              <a:ea typeface="Montserrat"/>
              <a:cs typeface="Montserrat"/>
              <a:sym typeface="Montserrat"/>
            </a:endParaRPr>
          </a:p>
        </p:txBody>
      </p:sp>
      <p:sp>
        <p:nvSpPr>
          <p:cNvPr id="123" name="Google Shape;123;p21"/>
          <p:cNvSpPr txBox="1"/>
          <p:nvPr/>
        </p:nvSpPr>
        <p:spPr>
          <a:xfrm>
            <a:off x="3495325" y="1099675"/>
            <a:ext cx="53367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Standard applications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File system</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Algebraic expressions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Binary search</a:t>
            </a:r>
            <a:endParaRPr sz="1600">
              <a:solidFill>
                <a:srgbClr val="003767"/>
              </a:solidFill>
              <a:latin typeface="Montserrat"/>
              <a:ea typeface="Montserrat"/>
              <a:cs typeface="Montserrat"/>
              <a:sym typeface="Montserrat"/>
            </a:endParaRPr>
          </a:p>
          <a:p>
            <a:pPr indent="-330200" lvl="0" marL="4572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Other applications</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Algorithm paths</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Game strategies</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Decisions - control flow</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Decisions - machine learning</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Genealogy</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Smart backup - Version control</a:t>
            </a:r>
            <a:endParaRPr sz="1600">
              <a:solidFill>
                <a:srgbClr val="003767"/>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Taxonomy</a:t>
            </a:r>
            <a:endParaRPr sz="1600">
              <a:solidFill>
                <a:srgbClr val="003767"/>
              </a:solidFill>
              <a:latin typeface="Montserrat"/>
              <a:ea typeface="Montserrat"/>
              <a:cs typeface="Montserrat"/>
              <a:sym typeface="Montserrat"/>
            </a:endParaRPr>
          </a:p>
          <a:p>
            <a:pPr indent="-330200" lvl="2" marL="1371600" rtl="0" algn="l">
              <a:lnSpc>
                <a:spcPct val="115000"/>
              </a:lnSpc>
              <a:spcBef>
                <a:spcPts val="0"/>
              </a:spcBef>
              <a:spcAft>
                <a:spcPts val="0"/>
              </a:spcAft>
              <a:buClr>
                <a:srgbClr val="003767"/>
              </a:buClr>
              <a:buSzPts val="1600"/>
              <a:buFont typeface="Montserrat"/>
              <a:buChar char="■"/>
            </a:pPr>
            <a:r>
              <a:rPr lang="en" sz="1600">
                <a:solidFill>
                  <a:srgbClr val="003767"/>
                </a:solidFill>
                <a:latin typeface="Montserrat"/>
                <a:ea typeface="Montserrat"/>
                <a:cs typeface="Montserrat"/>
                <a:sym typeface="Montserrat"/>
              </a:rPr>
              <a:t>Classes hierarchy</a:t>
            </a:r>
            <a:endParaRPr sz="1600">
              <a:solidFill>
                <a:srgbClr val="003767"/>
              </a:solidFill>
              <a:latin typeface="Montserrat"/>
              <a:ea typeface="Montserrat"/>
              <a:cs typeface="Montserrat"/>
              <a:sym typeface="Montserrat"/>
            </a:endParaRPr>
          </a:p>
        </p:txBody>
      </p:sp>
      <p:sp>
        <p:nvSpPr>
          <p:cNvPr id="124" name="Google Shape;124;p21"/>
          <p:cNvSpPr txBox="1"/>
          <p:nvPr/>
        </p:nvSpPr>
        <p:spPr>
          <a:xfrm>
            <a:off x="3360325" y="772725"/>
            <a:ext cx="560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0072BC"/>
                </a:solidFill>
                <a:latin typeface="Montserrat"/>
                <a:ea typeface="Montserrat"/>
                <a:cs typeface="Montserrat"/>
                <a:sym typeface="Montserrat"/>
              </a:rPr>
              <a:t>A tree in CS perspective</a:t>
            </a:r>
            <a:endParaRPr b="1" sz="1600">
              <a:solidFill>
                <a:srgbClr val="0072BC"/>
              </a:solidFill>
              <a:latin typeface="Montserrat"/>
              <a:ea typeface="Montserrat"/>
              <a:cs typeface="Montserrat"/>
              <a:sym typeface="Montserrat"/>
            </a:endParaRPr>
          </a:p>
        </p:txBody>
      </p:sp>
      <p:sp>
        <p:nvSpPr>
          <p:cNvPr id="125" name="Google Shape;125;p21"/>
          <p:cNvSpPr txBox="1"/>
          <p:nvPr/>
        </p:nvSpPr>
        <p:spPr>
          <a:xfrm>
            <a:off x="564375" y="1077525"/>
            <a:ext cx="233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72BC"/>
                </a:solidFill>
                <a:latin typeface="Montserrat"/>
                <a:ea typeface="Montserrat"/>
                <a:cs typeface="Montserrat"/>
                <a:sym typeface="Montserrat"/>
              </a:rPr>
              <a:t>Data Structures: Trees</a:t>
            </a:r>
            <a:endParaRPr b="1" sz="2800">
              <a:solidFill>
                <a:srgbClr val="0072BC"/>
              </a:solidFill>
              <a:latin typeface="Montserrat"/>
              <a:ea typeface="Montserrat"/>
              <a:cs typeface="Montserrat"/>
              <a:sym typeface="Montserrat"/>
            </a:endParaRPr>
          </a:p>
        </p:txBody>
      </p:sp>
      <p:pic>
        <p:nvPicPr>
          <p:cNvPr id="126" name="Google Shape;126;p21"/>
          <p:cNvPicPr preferRelativeResize="0"/>
          <p:nvPr/>
        </p:nvPicPr>
        <p:blipFill>
          <a:blip r:embed="rId4">
            <a:alphaModFix/>
          </a:blip>
          <a:stretch>
            <a:fillRect/>
          </a:stretch>
        </p:blipFill>
        <p:spPr>
          <a:xfrm>
            <a:off x="6953350" y="2157850"/>
            <a:ext cx="1747874" cy="948526"/>
          </a:xfrm>
          <a:prstGeom prst="rect">
            <a:avLst/>
          </a:prstGeom>
          <a:noFill/>
          <a:ln>
            <a:noFill/>
          </a:ln>
        </p:spPr>
      </p:pic>
      <p:pic>
        <p:nvPicPr>
          <p:cNvPr id="127" name="Google Shape;127;p21"/>
          <p:cNvPicPr preferRelativeResize="0"/>
          <p:nvPr/>
        </p:nvPicPr>
        <p:blipFill>
          <a:blip r:embed="rId5">
            <a:alphaModFix/>
          </a:blip>
          <a:stretch>
            <a:fillRect/>
          </a:stretch>
        </p:blipFill>
        <p:spPr>
          <a:xfrm>
            <a:off x="6747111" y="863050"/>
            <a:ext cx="2160352" cy="1235700"/>
          </a:xfrm>
          <a:prstGeom prst="rect">
            <a:avLst/>
          </a:prstGeom>
          <a:noFill/>
          <a:ln>
            <a:noFill/>
          </a:ln>
        </p:spPr>
      </p:pic>
      <p:pic>
        <p:nvPicPr>
          <p:cNvPr id="128" name="Google Shape;128;p21"/>
          <p:cNvPicPr preferRelativeResize="0"/>
          <p:nvPr/>
        </p:nvPicPr>
        <p:blipFill>
          <a:blip r:embed="rId6">
            <a:alphaModFix/>
          </a:blip>
          <a:stretch>
            <a:fillRect/>
          </a:stretch>
        </p:blipFill>
        <p:spPr>
          <a:xfrm>
            <a:off x="687300" y="2555025"/>
            <a:ext cx="2808013" cy="1695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